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72" r:id="rId2"/>
  </p:sldMasterIdLst>
  <p:notesMasterIdLst>
    <p:notesMasterId r:id="rId50"/>
  </p:notesMasterIdLst>
  <p:sldIdLst>
    <p:sldId id="256" r:id="rId3"/>
    <p:sldId id="305" r:id="rId4"/>
    <p:sldId id="259" r:id="rId5"/>
    <p:sldId id="321" r:id="rId6"/>
    <p:sldId id="322" r:id="rId7"/>
    <p:sldId id="323" r:id="rId8"/>
    <p:sldId id="324" r:id="rId9"/>
    <p:sldId id="325" r:id="rId10"/>
    <p:sldId id="326" r:id="rId11"/>
    <p:sldId id="327" r:id="rId12"/>
    <p:sldId id="328" r:id="rId13"/>
    <p:sldId id="329" r:id="rId14"/>
    <p:sldId id="330" r:id="rId15"/>
    <p:sldId id="331" r:id="rId16"/>
    <p:sldId id="332" r:id="rId17"/>
    <p:sldId id="333" r:id="rId18"/>
    <p:sldId id="334" r:id="rId19"/>
    <p:sldId id="341" r:id="rId20"/>
    <p:sldId id="335" r:id="rId21"/>
    <p:sldId id="336" r:id="rId22"/>
    <p:sldId id="337" r:id="rId23"/>
    <p:sldId id="338" r:id="rId24"/>
    <p:sldId id="340" r:id="rId25"/>
    <p:sldId id="355" r:id="rId26"/>
    <p:sldId id="344" r:id="rId27"/>
    <p:sldId id="302" r:id="rId28"/>
    <p:sldId id="351" r:id="rId29"/>
    <p:sldId id="352" r:id="rId30"/>
    <p:sldId id="353" r:id="rId31"/>
    <p:sldId id="354" r:id="rId32"/>
    <p:sldId id="306" r:id="rId33"/>
    <p:sldId id="307" r:id="rId34"/>
    <p:sldId id="318" r:id="rId35"/>
    <p:sldId id="308" r:id="rId36"/>
    <p:sldId id="314" r:id="rId37"/>
    <p:sldId id="301" r:id="rId38"/>
    <p:sldId id="339" r:id="rId39"/>
    <p:sldId id="342" r:id="rId40"/>
    <p:sldId id="346" r:id="rId41"/>
    <p:sldId id="345" r:id="rId42"/>
    <p:sldId id="347" r:id="rId43"/>
    <p:sldId id="348" r:id="rId44"/>
    <p:sldId id="296" r:id="rId45"/>
    <p:sldId id="350" r:id="rId46"/>
    <p:sldId id="349" r:id="rId47"/>
    <p:sldId id="299" r:id="rId48"/>
    <p:sldId id="297" r:id="rId4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5A53B"/>
    <a:srgbClr val="65C3DF"/>
    <a:srgbClr val="FD902E"/>
    <a:srgbClr val="A34C05"/>
    <a:srgbClr val="0D6D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62"/>
    <p:restoredTop sz="94764"/>
  </p:normalViewPr>
  <p:slideViewPr>
    <p:cSldViewPr snapToGrid="0" snapToObjects="1">
      <p:cViewPr varScale="1">
        <p:scale>
          <a:sx n="85" d="100"/>
          <a:sy n="85" d="100"/>
        </p:scale>
        <p:origin x="-1040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50" Type="http://schemas.openxmlformats.org/officeDocument/2006/relationships/notesMaster" Target="notesMasters/notesMaster1.xml"/><Relationship Id="rId51" Type="http://schemas.openxmlformats.org/officeDocument/2006/relationships/printerSettings" Target="printerSettings/printerSettings1.bin"/><Relationship Id="rId52" Type="http://schemas.openxmlformats.org/officeDocument/2006/relationships/presProps" Target="presProps.xml"/><Relationship Id="rId53" Type="http://schemas.openxmlformats.org/officeDocument/2006/relationships/viewProps" Target="viewProps.xml"/><Relationship Id="rId54" Type="http://schemas.openxmlformats.org/officeDocument/2006/relationships/theme" Target="theme/theme1.xml"/><Relationship Id="rId55" Type="http://schemas.openxmlformats.org/officeDocument/2006/relationships/tableStyles" Target="tableStyles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82120B-B5B7-3C4A-82B1-D8B00A074246}" type="datetimeFigureOut">
              <a:rPr lang="en-US" smtClean="0"/>
              <a:t>4/17/15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C18660-876F-0D4E-8FED-7EE4DCF84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4224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Could be worse. Could be Practically Perfect Professional Policy PowerPoint Presentations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C18660-876F-0D4E-8FED-7EE4DCF845F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0759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C18660-876F-0D4E-8FED-7EE4DCF845F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0688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During PhD you push and push at that little boundary of knowledge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C18660-876F-0D4E-8FED-7EE4DCF845F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4422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Creation of knowledge!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C18660-876F-0D4E-8FED-7EE4DCF845F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8046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your baby!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C18660-876F-0D4E-8FED-7EE4DCF845F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7005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But in context,</a:t>
            </a:r>
            <a:r>
              <a:rPr lang="en-US" baseline="0" dirty="0" smtClean="0"/>
              <a:t> it’s a blip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C18660-876F-0D4E-8FED-7EE4DCF845F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501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Bass teaching fellowships – lots failed in the early years because the Bass family</a:t>
            </a:r>
            <a:r>
              <a:rPr lang="en-US" baseline="0" dirty="0" smtClean="0"/>
              <a:t> wanted students to teach their dissertation topics to undergrads. Nobody took the classes, because who cares.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C18660-876F-0D4E-8FED-7EE4DCF845F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6210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Those are symptoms of the larger issues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C18660-876F-0D4E-8FED-7EE4DCF845F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4690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C18660-876F-0D4E-8FED-7EE4DCF845FA}" type="slidenum">
              <a:rPr lang="en-US">
                <a:solidFill>
                  <a:prstClr val="black"/>
                </a:solidFill>
                <a:latin typeface="Calibri"/>
              </a:rPr>
              <a:pPr/>
              <a:t>18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660759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One is the underlying metaphysical meaning—what the author or</a:t>
            </a:r>
            <a:r>
              <a:rPr lang="en-US" baseline="0" dirty="0" smtClean="0"/>
              <a:t> artist intends. The other is *how* they convey that message—what it looks like, what they used, etc.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C18660-876F-0D4E-8FED-7EE4DCF845F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24091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Anti-war message from 1937 against Spanish</a:t>
            </a:r>
            <a:r>
              <a:rPr lang="en-US" baseline="0" dirty="0" smtClean="0"/>
              <a:t> civil war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C18660-876F-0D4E-8FED-7EE4DCF845F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0068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Why? It’s easy.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C18660-876F-0D4E-8FED-7EE4DCF845F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81534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</a:t>
            </a:r>
            <a:r>
              <a:rPr lang="en-US" baseline="0" dirty="0" smtClean="0"/>
              <a:t> is also why Word sucks. It mixes form and content, so you can easily procrastinate and spend all your time tinkering with fonts instead of actually creating content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C18660-876F-0D4E-8FED-7EE4DCF845F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09527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is your core idea? Your</a:t>
            </a:r>
            <a:r>
              <a:rPr lang="en-US" baseline="0" dirty="0" smtClean="0"/>
              <a:t> main findings and discoveries?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C18660-876F-0D4E-8FED-7EE4DCF845F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52994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is your core idea? Your</a:t>
            </a:r>
            <a:r>
              <a:rPr lang="en-US" baseline="0" dirty="0" smtClean="0"/>
              <a:t> main findings and discoveries?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C18660-876F-0D4E-8FED-7EE4DCF845F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52994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C18660-876F-0D4E-8FED-7EE4DCF845FA}" type="slidenum">
              <a:rPr lang="en-US">
                <a:solidFill>
                  <a:prstClr val="black"/>
                </a:solidFill>
                <a:latin typeface="Calibri"/>
              </a:rPr>
              <a:pPr/>
              <a:t>25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6607598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nickbeauchamp.com</a:t>
            </a:r>
            <a:r>
              <a:rPr lang="en-US" dirty="0" smtClean="0"/>
              <a:t>/projects/</a:t>
            </a:r>
            <a:r>
              <a:rPr lang="en-US" dirty="0" err="1" smtClean="0"/>
              <a:t>plotmapper.php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C18660-876F-0D4E-8FED-7EE4DCF845FA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99246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C18660-876F-0D4E-8FED-7EE4DCF845FA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57733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Each of these</a:t>
            </a:r>
            <a:r>
              <a:rPr lang="en-US" baseline="0" dirty="0" smtClean="0"/>
              <a:t> are genres with specific purposes and structures. Don’t just transpose them to PowerPoint.</a:t>
            </a:r>
          </a:p>
          <a:p>
            <a:endParaRPr lang="en-US" baseline="0" dirty="0" smtClean="0"/>
          </a:p>
          <a:p>
            <a:r>
              <a:rPr lang="en-US" baseline="0" dirty="0" smtClean="0"/>
              <a:t>Similarly, a paper is not a memo. An op-ed is not a presentation. Etc.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C18660-876F-0D4E-8FED-7EE4DCF845FA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94955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These</a:t>
            </a:r>
            <a:r>
              <a:rPr lang="en-US" baseline="0" dirty="0" smtClean="0"/>
              <a:t> are excellent because they tell compelling stories – they successfully translate core content to different mediums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C18660-876F-0D4E-8FED-7EE4DCF845FA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68655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Example of people just putting PDFs in PP or </a:t>
            </a:r>
            <a:r>
              <a:rPr lang="en-US" dirty="0" err="1" smtClean="0"/>
              <a:t>Prezi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C18660-876F-0D4E-8FED-7EE4DCF845FA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10611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C18660-876F-0D4E-8FED-7EE4DCF845FA}" type="slidenum">
              <a:rPr lang="en-US">
                <a:solidFill>
                  <a:prstClr val="black"/>
                </a:solidFill>
                <a:latin typeface="Calibri"/>
              </a:rPr>
              <a:pPr/>
              <a:t>38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660759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C18660-876F-0D4E-8FED-7EE4DCF845F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62102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I’ve switched order at conference presentations – only 12 minutes; why spend 10 talking about the literature or methods. Get to the results.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C18660-876F-0D4E-8FED-7EE4DCF845FA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23675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If the audience expects detailed regression tables and 45 minutes of the literature review,</a:t>
            </a:r>
            <a:r>
              <a:rPr lang="en-US" baseline="0" dirty="0" smtClean="0"/>
              <a:t> then do it. But that’s going to be rare, even for a job talk.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C18660-876F-0D4E-8FED-7EE4DCF845FA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16731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C18660-876F-0D4E-8FED-7EE4DCF845FA}" type="slidenum">
              <a:rPr lang="en-US">
                <a:solidFill>
                  <a:prstClr val="black"/>
                </a:solidFill>
                <a:latin typeface="Calibri"/>
              </a:rPr>
              <a:pPr/>
              <a:t>43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6607598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C18660-876F-0D4E-8FED-7EE4DCF845FA}" type="slidenum">
              <a:rPr lang="en-US">
                <a:solidFill>
                  <a:prstClr val="black"/>
                </a:solidFill>
                <a:latin typeface="Calibri"/>
              </a:rPr>
              <a:pPr/>
              <a:t>45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6607598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balance is tricky, but you have basic tools to fix address</a:t>
            </a:r>
            <a:r>
              <a:rPr lang="en-US" baseline="0" dirty="0" smtClean="0"/>
              <a:t> it.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C18660-876F-0D4E-8FED-7EE4DCF845FA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37234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C18660-876F-0D4E-8FED-7EE4DCF845FA}" type="slidenum">
              <a:rPr lang="en-US">
                <a:solidFill>
                  <a:prstClr val="black"/>
                </a:solidFill>
                <a:latin typeface="Calibri"/>
              </a:rPr>
              <a:pPr/>
              <a:t>47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660759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Matt Might, The Illustrated Guide to a Ph.D., http://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matt.might.net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/articles/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phd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-school-in-pictures/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All human knowledge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C18660-876F-0D4E-8FED-7EE4DCF845F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7673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Elementary school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C18660-876F-0D4E-8FED-7EE4DCF845F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59184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High school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C18660-876F-0D4E-8FED-7EE4DCF845F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2361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College</a:t>
            </a:r>
            <a:r>
              <a:rPr lang="en-US" baseline="0" dirty="0" smtClean="0"/>
              <a:t> – GE + major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C18660-876F-0D4E-8FED-7EE4DCF845F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1133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C18660-876F-0D4E-8FED-7EE4DCF845F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5724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PhD coursework and comps – reading a ton of literature – gets</a:t>
            </a:r>
            <a:r>
              <a:rPr lang="en-US" baseline="0" dirty="0" smtClean="0"/>
              <a:t> you right to the edge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C18660-876F-0D4E-8FED-7EE4DCF845F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4001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40E2A-89CD-4341-A1DE-A1578F452F90}" type="datetimeFigureOut">
              <a:rPr lang="en-US" smtClean="0"/>
              <a:t>4/17/15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583B9-C899-AF4F-9182-1428E304C3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98789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40E2A-89CD-4341-A1DE-A1578F452F90}" type="datetimeFigureOut">
              <a:rPr lang="en-US" smtClean="0"/>
              <a:t>4/17/15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583B9-C899-AF4F-9182-1428E304C3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8556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40E2A-89CD-4341-A1DE-A1578F452F90}" type="datetimeFigureOut">
              <a:rPr lang="en-US" smtClean="0"/>
              <a:t>4/17/15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583B9-C899-AF4F-9182-1428E304C3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9871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40E2A-89CD-4341-A1DE-A1578F452F90}" type="datetimeFigureOut">
              <a:rPr lang="en-US" smtClean="0"/>
              <a:t>4/17/15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583B9-C899-AF4F-9182-1428E304C3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3587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40E2A-89CD-4341-A1DE-A1578F452F90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4/17/15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583B9-C899-AF4F-9182-1428E304C34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321632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A34C05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rgbClr val="A34C05"/>
                </a:solidFill>
              </a:defRPr>
            </a:lvl1pPr>
            <a:lvl2pPr>
              <a:defRPr>
                <a:solidFill>
                  <a:srgbClr val="A34C05"/>
                </a:solidFill>
              </a:defRPr>
            </a:lvl2pPr>
            <a:lvl3pPr>
              <a:defRPr>
                <a:solidFill>
                  <a:srgbClr val="A34C05"/>
                </a:solidFill>
              </a:defRPr>
            </a:lvl3pPr>
            <a:lvl4pPr>
              <a:defRPr>
                <a:solidFill>
                  <a:srgbClr val="A34C05"/>
                </a:solidFill>
              </a:defRPr>
            </a:lvl4pPr>
            <a:lvl5pPr>
              <a:defRPr>
                <a:solidFill>
                  <a:srgbClr val="A34C05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40E2A-89CD-4341-A1DE-A1578F452F90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4/17/15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583B9-C899-AF4F-9182-1428E304C34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0" y="6247731"/>
            <a:ext cx="9144000" cy="610269"/>
          </a:xfrm>
          <a:prstGeom prst="rect">
            <a:avLst/>
          </a:prstGeom>
          <a:solidFill>
            <a:srgbClr val="0D6D9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9144000" cy="274638"/>
          </a:xfrm>
          <a:prstGeom prst="rect">
            <a:avLst/>
          </a:prstGeom>
          <a:solidFill>
            <a:srgbClr val="0D6D9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457200" y="1562084"/>
            <a:ext cx="8229600" cy="0"/>
          </a:xfrm>
          <a:prstGeom prst="line">
            <a:avLst/>
          </a:prstGeom>
          <a:ln>
            <a:solidFill>
              <a:srgbClr val="FD902E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519664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40E2A-89CD-4341-A1DE-A1578F452F90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4/17/15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583B9-C899-AF4F-9182-1428E304C34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015652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40E2A-89CD-4341-A1DE-A1578F452F90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4/17/15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583B9-C899-AF4F-9182-1428E304C34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769026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40E2A-89CD-4341-A1DE-A1578F452F90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4/17/15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583B9-C899-AF4F-9182-1428E304C34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0331587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40E2A-89CD-4341-A1DE-A1578F452F90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4/17/15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583B9-C899-AF4F-9182-1428E304C34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401281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40E2A-89CD-4341-A1DE-A1578F452F90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4/17/15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583B9-C899-AF4F-9182-1428E304C34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828686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A34C05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rgbClr val="A34C05"/>
                </a:solidFill>
              </a:defRPr>
            </a:lvl1pPr>
            <a:lvl2pPr>
              <a:defRPr>
                <a:solidFill>
                  <a:srgbClr val="A34C05"/>
                </a:solidFill>
              </a:defRPr>
            </a:lvl2pPr>
            <a:lvl3pPr>
              <a:defRPr>
                <a:solidFill>
                  <a:srgbClr val="A34C05"/>
                </a:solidFill>
              </a:defRPr>
            </a:lvl3pPr>
            <a:lvl4pPr>
              <a:defRPr>
                <a:solidFill>
                  <a:srgbClr val="A34C05"/>
                </a:solidFill>
              </a:defRPr>
            </a:lvl4pPr>
            <a:lvl5pPr>
              <a:defRPr>
                <a:solidFill>
                  <a:srgbClr val="A34C05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40E2A-89CD-4341-A1DE-A1578F452F90}" type="datetimeFigureOut">
              <a:rPr lang="en-US" smtClean="0"/>
              <a:t>4/17/15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583B9-C899-AF4F-9182-1428E304C34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6247731"/>
            <a:ext cx="9144000" cy="610269"/>
          </a:xfrm>
          <a:prstGeom prst="rect">
            <a:avLst/>
          </a:prstGeom>
          <a:solidFill>
            <a:srgbClr val="0D6D9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9144000" cy="274638"/>
          </a:xfrm>
          <a:prstGeom prst="rect">
            <a:avLst/>
          </a:prstGeom>
          <a:solidFill>
            <a:srgbClr val="0D6D9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457200" y="1562084"/>
            <a:ext cx="8229600" cy="0"/>
          </a:xfrm>
          <a:prstGeom prst="line">
            <a:avLst/>
          </a:prstGeom>
          <a:ln>
            <a:solidFill>
              <a:srgbClr val="FD902E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927275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40E2A-89CD-4341-A1DE-A1578F452F90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4/17/15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583B9-C899-AF4F-9182-1428E304C34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6183552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40E2A-89CD-4341-A1DE-A1578F452F90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4/17/15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583B9-C899-AF4F-9182-1428E304C34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3246248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40E2A-89CD-4341-A1DE-A1578F452F90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4/17/15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583B9-C899-AF4F-9182-1428E304C34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5451679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40E2A-89CD-4341-A1DE-A1578F452F90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4/17/15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583B9-C899-AF4F-9182-1428E304C34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522527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06777"/>
            <a:ext cx="8229600" cy="5337611"/>
          </a:xfrm>
        </p:spPr>
        <p:txBody>
          <a:bodyPr/>
          <a:lstStyle>
            <a:lvl1pPr>
              <a:defRPr>
                <a:solidFill>
                  <a:srgbClr val="A34C05"/>
                </a:solidFill>
              </a:defRPr>
            </a:lvl1pPr>
            <a:lvl2pPr>
              <a:defRPr>
                <a:solidFill>
                  <a:srgbClr val="A34C05"/>
                </a:solidFill>
              </a:defRPr>
            </a:lvl2pPr>
            <a:lvl3pPr>
              <a:defRPr>
                <a:solidFill>
                  <a:srgbClr val="A34C05"/>
                </a:solidFill>
              </a:defRPr>
            </a:lvl3pPr>
            <a:lvl4pPr>
              <a:defRPr>
                <a:solidFill>
                  <a:srgbClr val="A34C05"/>
                </a:solidFill>
              </a:defRPr>
            </a:lvl4pPr>
            <a:lvl5pPr>
              <a:defRPr>
                <a:solidFill>
                  <a:srgbClr val="A34C05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40E2A-89CD-4341-A1DE-A1578F452F90}" type="datetimeFigureOut">
              <a:rPr lang="en-US" smtClean="0"/>
              <a:t>4/17/15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583B9-C899-AF4F-9182-1428E304C34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6247731"/>
            <a:ext cx="9144000" cy="610269"/>
          </a:xfrm>
          <a:prstGeom prst="rect">
            <a:avLst/>
          </a:prstGeom>
          <a:solidFill>
            <a:srgbClr val="0D6D9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9144000" cy="274638"/>
          </a:xfrm>
          <a:prstGeom prst="rect">
            <a:avLst/>
          </a:prstGeom>
          <a:solidFill>
            <a:srgbClr val="0D6D9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2142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40E2A-89CD-4341-A1DE-A1578F452F90}" type="datetimeFigureOut">
              <a:rPr lang="en-US" smtClean="0"/>
              <a:t>4/17/15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583B9-C899-AF4F-9182-1428E304C3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0699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40E2A-89CD-4341-A1DE-A1578F452F90}" type="datetimeFigureOut">
              <a:rPr lang="en-US" smtClean="0"/>
              <a:t>4/17/15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583B9-C899-AF4F-9182-1428E304C3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2691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40E2A-89CD-4341-A1DE-A1578F452F90}" type="datetimeFigureOut">
              <a:rPr lang="en-US" smtClean="0"/>
              <a:t>4/17/15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583B9-C899-AF4F-9182-1428E304C3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5320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40E2A-89CD-4341-A1DE-A1578F452F90}" type="datetimeFigureOut">
              <a:rPr lang="en-US" smtClean="0"/>
              <a:t>4/17/15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583B9-C899-AF4F-9182-1428E304C3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601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40E2A-89CD-4341-A1DE-A1578F452F90}" type="datetimeFigureOut">
              <a:rPr lang="en-US" smtClean="0"/>
              <a:t>4/17/15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583B9-C899-AF4F-9182-1428E304C3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3694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40E2A-89CD-4341-A1DE-A1578F452F90}" type="datetimeFigureOut">
              <a:rPr lang="en-US" smtClean="0"/>
              <a:t>4/17/15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583B9-C899-AF4F-9182-1428E304C3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7828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3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459338"/>
            <a:ext cx="8229600" cy="9582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29277"/>
            <a:ext cx="8229600" cy="42151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940E2A-89CD-4341-A1DE-A1578F452F90}" type="datetimeFigureOut">
              <a:rPr lang="en-US" smtClean="0"/>
              <a:t>4/17/15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7583B9-C899-AF4F-9182-1428E304C3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9965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85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rgbClr val="A34C05"/>
          </a:solidFill>
          <a:latin typeface="Rockwell"/>
          <a:ea typeface="+mj-ea"/>
          <a:cs typeface="Rockwel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rgbClr val="A34C05"/>
          </a:solidFill>
          <a:latin typeface="Source Sans Pro Light"/>
          <a:ea typeface="+mn-ea"/>
          <a:cs typeface="Source Sans Pro Light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rgbClr val="A34C05"/>
          </a:solidFill>
          <a:latin typeface="Source Sans Pro Light"/>
          <a:ea typeface="+mn-ea"/>
          <a:cs typeface="Source Sans Pro Light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rgbClr val="A34C05"/>
          </a:solidFill>
          <a:latin typeface="Source Sans Pro Light"/>
          <a:ea typeface="+mn-ea"/>
          <a:cs typeface="Source Sans Pro Light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rgbClr val="A34C05"/>
          </a:solidFill>
          <a:latin typeface="Source Sans Pro Light"/>
          <a:ea typeface="+mn-ea"/>
          <a:cs typeface="Source Sans Pro Light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rgbClr val="A34C05"/>
          </a:solidFill>
          <a:latin typeface="Source Sans Pro Light"/>
          <a:ea typeface="+mn-ea"/>
          <a:cs typeface="Source Sans Pro Light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459338"/>
            <a:ext cx="8229600" cy="9582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29277"/>
            <a:ext cx="8229600" cy="42151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940E2A-89CD-4341-A1DE-A1578F452F90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4/17/15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7583B9-C899-AF4F-9182-1428E304C34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673448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rgbClr val="A34C05"/>
          </a:solidFill>
          <a:latin typeface="Rockwell"/>
          <a:ea typeface="+mj-ea"/>
          <a:cs typeface="Rockwel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rgbClr val="A34C05"/>
          </a:solidFill>
          <a:latin typeface="Source Sans Pro Light"/>
          <a:ea typeface="+mn-ea"/>
          <a:cs typeface="Source Sans Pro Light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rgbClr val="A34C05"/>
          </a:solidFill>
          <a:latin typeface="Source Sans Pro Light"/>
          <a:ea typeface="+mn-ea"/>
          <a:cs typeface="Source Sans Pro Light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rgbClr val="A34C05"/>
          </a:solidFill>
          <a:latin typeface="Source Sans Pro Light"/>
          <a:ea typeface="+mn-ea"/>
          <a:cs typeface="Source Sans Pro Light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rgbClr val="A34C05"/>
          </a:solidFill>
          <a:latin typeface="Source Sans Pro Light"/>
          <a:ea typeface="+mn-ea"/>
          <a:cs typeface="Source Sans Pro Light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rgbClr val="A34C05"/>
          </a:solidFill>
          <a:latin typeface="Source Sans Pro Light"/>
          <a:ea typeface="+mn-ea"/>
          <a:cs typeface="Source Sans Pro Light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0.gi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1.gi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2.gi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7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e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6D9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392053"/>
            <a:ext cx="9144000" cy="308938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5400" dirty="0" smtClean="0"/>
              <a:t>Telling Stories </a:t>
            </a:r>
            <a:br>
              <a:rPr lang="en-US" sz="5400" dirty="0" smtClean="0"/>
            </a:br>
            <a:r>
              <a:rPr lang="en-US" sz="5400" dirty="0" smtClean="0"/>
              <a:t>with Data</a:t>
            </a:r>
            <a:endParaRPr lang="en-US" sz="5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896821"/>
            <a:ext cx="6400800" cy="1752600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latin typeface="Source Sans Pro Semibold"/>
                <a:cs typeface="Source Sans Pro Semibold"/>
              </a:rPr>
              <a:t>Andrew Heiss</a:t>
            </a:r>
          </a:p>
          <a:p>
            <a:r>
              <a:rPr lang="en-US" sz="2400" b="1" dirty="0" smtClean="0">
                <a:solidFill>
                  <a:schemeClr val="bg1"/>
                </a:solidFill>
              </a:rPr>
              <a:t>Sanford School of Public Policy</a:t>
            </a:r>
          </a:p>
          <a:p>
            <a:r>
              <a:rPr lang="en-US" sz="2400" b="1" dirty="0" err="1" smtClean="0">
                <a:solidFill>
                  <a:schemeClr val="bg1"/>
                </a:solidFill>
              </a:rPr>
              <a:t>andrew.heiss@duke.edu</a:t>
            </a:r>
            <a:endParaRPr 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9578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IllustratedGuidePhD-Matt-Might (dragged)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2517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IllustratedGuidePhD-Matt-Might (dragged)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7005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IllustratedGuidePhD-Matt-Might (dragged)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9041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IllustratedGuidePhD-Matt-Might (dragged)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5384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IllustratedGuidePhD-Matt-Might (dragged)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5042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IllustratedGuidePhD-Matt-Might (dragged)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7868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Conundrum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344772" y="2161346"/>
            <a:ext cx="4433084" cy="1446550"/>
          </a:xfrm>
          <a:prstGeom prst="rect">
            <a:avLst/>
          </a:prstGeom>
          <a:solidFill>
            <a:srgbClr val="FD902E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 smtClean="0">
                <a:solidFill>
                  <a:schemeClr val="bg1"/>
                </a:solidFill>
                <a:latin typeface="Source Sans Pro"/>
                <a:cs typeface="Source Sans Pro"/>
              </a:rPr>
              <a:t>Nuance &amp; Complication</a:t>
            </a:r>
            <a:endParaRPr lang="en-US" sz="4400" b="1" dirty="0">
              <a:solidFill>
                <a:schemeClr val="bg1"/>
              </a:solidFill>
              <a:latin typeface="Source Sans Pro"/>
              <a:cs typeface="Source Sans Pro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344772" y="3883097"/>
            <a:ext cx="4433084" cy="1446550"/>
          </a:xfrm>
          <a:prstGeom prst="rect">
            <a:avLst/>
          </a:prstGeom>
          <a:solidFill>
            <a:srgbClr val="15A53B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 smtClean="0">
                <a:solidFill>
                  <a:schemeClr val="bg1"/>
                </a:solidFill>
                <a:latin typeface="Source Sans Pro"/>
                <a:cs typeface="Source Sans Pro"/>
              </a:rPr>
              <a:t>Comprehension &amp; Memorability</a:t>
            </a:r>
            <a:endParaRPr lang="en-US" sz="4400" b="1" dirty="0">
              <a:solidFill>
                <a:schemeClr val="bg1"/>
              </a:solidFill>
              <a:latin typeface="Source Sans Pro"/>
              <a:cs typeface="Source Sans Pro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200" y="6310858"/>
            <a:ext cx="822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FFFFF"/>
                </a:solidFill>
                <a:latin typeface="Source Sans Pro Light"/>
                <a:cs typeface="Source Sans Pro Light"/>
              </a:rPr>
              <a:t>The Conundrum  </a:t>
            </a:r>
            <a:r>
              <a:rPr lang="en-US" sz="2400" b="1" dirty="0" smtClean="0">
                <a:solidFill>
                  <a:srgbClr val="65C3DF"/>
                </a:solidFill>
                <a:latin typeface="Source Sans Pro Light"/>
                <a:cs typeface="Source Sans Pro Light"/>
              </a:rPr>
              <a:t>|</a:t>
            </a:r>
            <a:r>
              <a:rPr lang="en-US" sz="2400" b="1" dirty="0" smtClean="0">
                <a:solidFill>
                  <a:srgbClr val="FFFFFF"/>
                </a:solidFill>
                <a:latin typeface="Source Sans Pro Light"/>
                <a:cs typeface="Source Sans Pro Light"/>
              </a:rPr>
              <a:t>  </a:t>
            </a:r>
            <a:r>
              <a:rPr lang="en-US" sz="2400" b="1" dirty="0" smtClean="0">
                <a:solidFill>
                  <a:srgbClr val="65C3DF"/>
                </a:solidFill>
                <a:latin typeface="Source Sans Pro Light"/>
                <a:cs typeface="Source Sans Pro Light"/>
              </a:rPr>
              <a:t>Content and form  |</a:t>
            </a:r>
            <a:r>
              <a:rPr lang="en-US" sz="2400" b="1" dirty="0" smtClean="0">
                <a:solidFill>
                  <a:srgbClr val="FFFFFF"/>
                </a:solidFill>
                <a:latin typeface="Source Sans Pro Light"/>
                <a:cs typeface="Source Sans Pro Light"/>
              </a:rPr>
              <a:t>  </a:t>
            </a:r>
            <a:r>
              <a:rPr lang="en-US" sz="2400" b="1" dirty="0" smtClean="0">
                <a:solidFill>
                  <a:srgbClr val="65C3DF"/>
                </a:solidFill>
                <a:latin typeface="Source Sans Pro Light"/>
                <a:cs typeface="Source Sans Pro Light"/>
              </a:rPr>
              <a:t>Audience  |  Practice</a:t>
            </a:r>
            <a:endParaRPr lang="en-US" sz="2400" b="1" dirty="0">
              <a:solidFill>
                <a:srgbClr val="65C3DF"/>
              </a:solidFill>
              <a:latin typeface="Source Sans Pro Light"/>
              <a:cs typeface="Source Sans Pro Light"/>
            </a:endParaRPr>
          </a:p>
        </p:txBody>
      </p:sp>
    </p:spTree>
    <p:extLst>
      <p:ext uri="{BB962C8B-B14F-4D97-AF65-F5344CB8AC3E}">
        <p14:creationId xmlns:p14="http://schemas.microsoft.com/office/powerpoint/2010/main" val="33258119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3506"/>
            <a:ext cx="8229600" cy="958299"/>
          </a:xfrm>
        </p:spPr>
        <p:txBody>
          <a:bodyPr>
            <a:noAutofit/>
          </a:bodyPr>
          <a:lstStyle/>
          <a:p>
            <a:r>
              <a:rPr lang="en-US" dirty="0" smtClean="0"/>
              <a:t>The biggest mistakes in presenting data </a:t>
            </a:r>
            <a:br>
              <a:rPr lang="en-US" dirty="0" smtClean="0"/>
            </a:br>
            <a:r>
              <a:rPr lang="en-US" sz="1800" dirty="0" smtClean="0"/>
              <a:t>(or anything)</a:t>
            </a:r>
            <a:endParaRPr lang="en-US" sz="1800" dirty="0"/>
          </a:p>
        </p:txBody>
      </p:sp>
      <p:sp>
        <p:nvSpPr>
          <p:cNvPr id="5" name="TextBox 4"/>
          <p:cNvSpPr txBox="1"/>
          <p:nvPr/>
        </p:nvSpPr>
        <p:spPr>
          <a:xfrm>
            <a:off x="1447008" y="2147399"/>
            <a:ext cx="6277310" cy="1446550"/>
          </a:xfrm>
          <a:prstGeom prst="rect">
            <a:avLst/>
          </a:prstGeom>
          <a:solidFill>
            <a:srgbClr val="FD902E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 smtClean="0">
                <a:solidFill>
                  <a:schemeClr val="bg1"/>
                </a:solidFill>
                <a:latin typeface="Source Sans Pro"/>
                <a:cs typeface="Source Sans Pro"/>
              </a:rPr>
              <a:t>Conflating content</a:t>
            </a:r>
            <a:br>
              <a:rPr lang="en-US" sz="4400" b="1" dirty="0" smtClean="0">
                <a:solidFill>
                  <a:schemeClr val="bg1"/>
                </a:solidFill>
                <a:latin typeface="Source Sans Pro"/>
                <a:cs typeface="Source Sans Pro"/>
              </a:rPr>
            </a:br>
            <a:r>
              <a:rPr lang="en-US" sz="4400" b="1" dirty="0" smtClean="0">
                <a:solidFill>
                  <a:schemeClr val="bg1"/>
                </a:solidFill>
                <a:latin typeface="Source Sans Pro"/>
                <a:cs typeface="Source Sans Pro"/>
              </a:rPr>
              <a:t>and form</a:t>
            </a:r>
            <a:endParaRPr lang="en-US" sz="4400" b="1" dirty="0">
              <a:solidFill>
                <a:schemeClr val="bg1"/>
              </a:solidFill>
              <a:latin typeface="Source Sans Pro"/>
              <a:cs typeface="Source Sans Pro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47008" y="3816636"/>
            <a:ext cx="6277310" cy="769441"/>
          </a:xfrm>
          <a:prstGeom prst="rect">
            <a:avLst/>
          </a:prstGeom>
          <a:solidFill>
            <a:srgbClr val="FD902E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 smtClean="0">
                <a:solidFill>
                  <a:schemeClr val="bg1"/>
                </a:solidFill>
                <a:latin typeface="Source Sans Pro"/>
                <a:cs typeface="Source Sans Pro"/>
              </a:rPr>
              <a:t>Ignoring the audience</a:t>
            </a:r>
            <a:endParaRPr lang="en-US" sz="4400" b="1" dirty="0">
              <a:solidFill>
                <a:schemeClr val="bg1"/>
              </a:solidFill>
              <a:latin typeface="Source Sans Pro"/>
              <a:cs typeface="Source Sans Pro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447008" y="4892928"/>
            <a:ext cx="6277310" cy="707886"/>
          </a:xfrm>
          <a:prstGeom prst="rect">
            <a:avLst/>
          </a:prstGeom>
          <a:solidFill>
            <a:srgbClr val="15A53B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strike="sngStrike" dirty="0" smtClean="0">
                <a:solidFill>
                  <a:schemeClr val="bg1"/>
                </a:solidFill>
                <a:latin typeface="Source Sans Pro"/>
                <a:cs typeface="Source Sans Pro"/>
              </a:rPr>
              <a:t>Using a laser pointer, using too many slides, </a:t>
            </a:r>
            <a:br>
              <a:rPr lang="en-US" sz="2000" b="1" strike="sngStrike" dirty="0" smtClean="0">
                <a:solidFill>
                  <a:schemeClr val="bg1"/>
                </a:solidFill>
                <a:latin typeface="Source Sans Pro"/>
                <a:cs typeface="Source Sans Pro"/>
              </a:rPr>
            </a:br>
            <a:r>
              <a:rPr lang="en-US" sz="2000" b="1" strike="sngStrike" dirty="0" smtClean="0">
                <a:solidFill>
                  <a:schemeClr val="bg1"/>
                </a:solidFill>
                <a:latin typeface="Source Sans Pro"/>
                <a:cs typeface="Source Sans Pro"/>
              </a:rPr>
              <a:t>not using pictures, being boring, etc.</a:t>
            </a:r>
            <a:endParaRPr lang="en-US" sz="2000" b="1" strike="sngStrike" dirty="0">
              <a:solidFill>
                <a:schemeClr val="bg1"/>
              </a:solidFill>
              <a:latin typeface="Source Sans Pro"/>
              <a:cs typeface="Source Sans Pro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200" y="6310858"/>
            <a:ext cx="822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FFFFF"/>
                </a:solidFill>
                <a:latin typeface="Source Sans Pro Light"/>
                <a:cs typeface="Source Sans Pro Light"/>
              </a:rPr>
              <a:t>The Conundrum  </a:t>
            </a:r>
            <a:r>
              <a:rPr lang="en-US" sz="2400" b="1" dirty="0" smtClean="0">
                <a:solidFill>
                  <a:srgbClr val="65C3DF"/>
                </a:solidFill>
                <a:latin typeface="Source Sans Pro Light"/>
                <a:cs typeface="Source Sans Pro Light"/>
              </a:rPr>
              <a:t>|</a:t>
            </a:r>
            <a:r>
              <a:rPr lang="en-US" sz="2400" b="1" dirty="0" smtClean="0">
                <a:solidFill>
                  <a:srgbClr val="FFFFFF"/>
                </a:solidFill>
                <a:latin typeface="Source Sans Pro Light"/>
                <a:cs typeface="Source Sans Pro Light"/>
              </a:rPr>
              <a:t>  </a:t>
            </a:r>
            <a:r>
              <a:rPr lang="en-US" sz="2400" b="1" dirty="0" smtClean="0">
                <a:solidFill>
                  <a:srgbClr val="65C3DF"/>
                </a:solidFill>
                <a:latin typeface="Source Sans Pro Light"/>
                <a:cs typeface="Source Sans Pro Light"/>
              </a:rPr>
              <a:t>Content and form  |</a:t>
            </a:r>
            <a:r>
              <a:rPr lang="en-US" sz="2400" b="1" dirty="0" smtClean="0">
                <a:solidFill>
                  <a:srgbClr val="FFFFFF"/>
                </a:solidFill>
                <a:latin typeface="Source Sans Pro Light"/>
                <a:cs typeface="Source Sans Pro Light"/>
              </a:rPr>
              <a:t>  </a:t>
            </a:r>
            <a:r>
              <a:rPr lang="en-US" sz="2400" b="1" dirty="0" smtClean="0">
                <a:solidFill>
                  <a:srgbClr val="65C3DF"/>
                </a:solidFill>
                <a:latin typeface="Source Sans Pro Light"/>
                <a:cs typeface="Source Sans Pro Light"/>
              </a:rPr>
              <a:t>Audience  |  Practice</a:t>
            </a:r>
            <a:endParaRPr lang="en-US" sz="2400" b="1" dirty="0">
              <a:solidFill>
                <a:srgbClr val="65C3DF"/>
              </a:solidFill>
              <a:latin typeface="Source Sans Pro Light"/>
              <a:cs typeface="Source Sans Pro Light"/>
            </a:endParaRPr>
          </a:p>
        </p:txBody>
      </p:sp>
    </p:spTree>
    <p:extLst>
      <p:ext uri="{BB962C8B-B14F-4D97-AF65-F5344CB8AC3E}">
        <p14:creationId xmlns:p14="http://schemas.microsoft.com/office/powerpoint/2010/main" val="19121823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6D9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2259035"/>
            <a:ext cx="9144000" cy="134141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5400" dirty="0" smtClean="0"/>
              <a:t>Content and form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39341534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Artistic and rhetorical criticism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57200" y="1838616"/>
            <a:ext cx="3779724" cy="769441"/>
          </a:xfrm>
          <a:prstGeom prst="rect">
            <a:avLst/>
          </a:prstGeom>
          <a:solidFill>
            <a:srgbClr val="FD902E"/>
          </a:solidFill>
        </p:spPr>
        <p:txBody>
          <a:bodyPr wrap="square" rtlCol="0">
            <a:spAutoFit/>
          </a:bodyPr>
          <a:lstStyle/>
          <a:p>
            <a:pPr algn="ctr"/>
            <a:r>
              <a:rPr lang="el-GR" sz="4400" b="1" dirty="0">
                <a:solidFill>
                  <a:schemeClr val="bg1"/>
                </a:solidFill>
                <a:latin typeface="Source Sans Pro"/>
                <a:cs typeface="Source Sans Pro"/>
              </a:rPr>
              <a:t>λόγος</a:t>
            </a:r>
            <a:endParaRPr lang="en-US" sz="4400" b="1" dirty="0">
              <a:solidFill>
                <a:schemeClr val="bg1"/>
              </a:solidFill>
              <a:latin typeface="Source Sans Pro"/>
              <a:cs typeface="Source Sans Pro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907076" y="1838616"/>
            <a:ext cx="3779724" cy="769441"/>
          </a:xfrm>
          <a:prstGeom prst="rect">
            <a:avLst/>
          </a:prstGeom>
          <a:solidFill>
            <a:srgbClr val="15A53B"/>
          </a:solidFill>
        </p:spPr>
        <p:txBody>
          <a:bodyPr wrap="square" rtlCol="0">
            <a:spAutoFit/>
          </a:bodyPr>
          <a:lstStyle/>
          <a:p>
            <a:pPr algn="ctr"/>
            <a:r>
              <a:rPr lang="el-GR" sz="4400" b="1" dirty="0">
                <a:solidFill>
                  <a:schemeClr val="bg1"/>
                </a:solidFill>
                <a:latin typeface="Source Sans Pro"/>
                <a:cs typeface="Source Sans Pro"/>
              </a:rPr>
              <a:t>λέξις</a:t>
            </a:r>
            <a:endParaRPr lang="en-US" sz="4400" b="1" dirty="0">
              <a:solidFill>
                <a:schemeClr val="bg1"/>
              </a:solidFill>
              <a:latin typeface="Source Sans Pro"/>
              <a:cs typeface="Source Sans Pro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2865509"/>
            <a:ext cx="3779724" cy="769441"/>
          </a:xfrm>
          <a:prstGeom prst="rect">
            <a:avLst/>
          </a:prstGeom>
          <a:solidFill>
            <a:srgbClr val="FD902E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 smtClean="0">
                <a:solidFill>
                  <a:schemeClr val="bg1"/>
                </a:solidFill>
                <a:latin typeface="Source Sans Pro"/>
                <a:cs typeface="Source Sans Pro"/>
              </a:rPr>
              <a:t>Res</a:t>
            </a:r>
            <a:endParaRPr lang="en-US" sz="4400" b="1" dirty="0">
              <a:solidFill>
                <a:schemeClr val="bg1"/>
              </a:solidFill>
              <a:latin typeface="Source Sans Pro"/>
              <a:cs typeface="Source Sans Pro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907076" y="2865509"/>
            <a:ext cx="3779724" cy="769441"/>
          </a:xfrm>
          <a:prstGeom prst="rect">
            <a:avLst/>
          </a:prstGeom>
          <a:solidFill>
            <a:srgbClr val="15A53B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 err="1" smtClean="0">
                <a:solidFill>
                  <a:schemeClr val="bg1"/>
                </a:solidFill>
                <a:latin typeface="Source Sans Pro"/>
                <a:cs typeface="Source Sans Pro"/>
              </a:rPr>
              <a:t>Verba</a:t>
            </a:r>
            <a:endParaRPr lang="en-US" sz="4400" b="1" dirty="0">
              <a:solidFill>
                <a:schemeClr val="bg1"/>
              </a:solidFill>
              <a:latin typeface="Source Sans Pro"/>
              <a:cs typeface="Source Sans Pro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200" y="3864928"/>
            <a:ext cx="3779724" cy="769441"/>
          </a:xfrm>
          <a:prstGeom prst="rect">
            <a:avLst/>
          </a:prstGeom>
          <a:solidFill>
            <a:srgbClr val="FD902E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 smtClean="0">
                <a:solidFill>
                  <a:schemeClr val="bg1"/>
                </a:solidFill>
                <a:latin typeface="Source Sans Pro"/>
                <a:cs typeface="Source Sans Pro"/>
              </a:rPr>
              <a:t>Content</a:t>
            </a:r>
            <a:endParaRPr lang="en-US" sz="4400" b="1" dirty="0">
              <a:solidFill>
                <a:schemeClr val="bg1"/>
              </a:solidFill>
              <a:latin typeface="Source Sans Pro"/>
              <a:cs typeface="Source Sans Pro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907076" y="3864928"/>
            <a:ext cx="3779724" cy="769441"/>
          </a:xfrm>
          <a:prstGeom prst="rect">
            <a:avLst/>
          </a:prstGeom>
          <a:solidFill>
            <a:srgbClr val="15A53B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 smtClean="0">
                <a:solidFill>
                  <a:schemeClr val="bg1"/>
                </a:solidFill>
                <a:latin typeface="Source Sans Pro"/>
                <a:cs typeface="Source Sans Pro"/>
              </a:rPr>
              <a:t>Form</a:t>
            </a:r>
            <a:endParaRPr lang="en-US" sz="4400" b="1" dirty="0">
              <a:solidFill>
                <a:schemeClr val="bg1"/>
              </a:solidFill>
              <a:latin typeface="Source Sans Pro"/>
              <a:cs typeface="Source Sans Pro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7200" y="4864349"/>
            <a:ext cx="3779724" cy="769441"/>
          </a:xfrm>
          <a:prstGeom prst="rect">
            <a:avLst/>
          </a:prstGeom>
          <a:solidFill>
            <a:srgbClr val="FD902E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 smtClean="0">
                <a:solidFill>
                  <a:schemeClr val="bg1"/>
                </a:solidFill>
                <a:latin typeface="Source Sans Pro"/>
                <a:cs typeface="Source Sans Pro"/>
              </a:rPr>
              <a:t>Essence</a:t>
            </a:r>
            <a:endParaRPr lang="en-US" sz="4400" b="1" dirty="0">
              <a:solidFill>
                <a:schemeClr val="bg1"/>
              </a:solidFill>
              <a:latin typeface="Source Sans Pro"/>
              <a:cs typeface="Source Sans Pro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907076" y="4864349"/>
            <a:ext cx="3779724" cy="769441"/>
          </a:xfrm>
          <a:prstGeom prst="rect">
            <a:avLst/>
          </a:prstGeom>
          <a:solidFill>
            <a:srgbClr val="15A53B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 smtClean="0">
                <a:solidFill>
                  <a:schemeClr val="bg1"/>
                </a:solidFill>
                <a:latin typeface="Source Sans Pro"/>
                <a:cs typeface="Source Sans Pro"/>
              </a:rPr>
              <a:t>Structure</a:t>
            </a:r>
            <a:endParaRPr lang="en-US" sz="4400" b="1" dirty="0">
              <a:solidFill>
                <a:schemeClr val="bg1"/>
              </a:solidFill>
              <a:latin typeface="Source Sans Pro"/>
              <a:cs typeface="Source Sans Pro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57200" y="6310858"/>
            <a:ext cx="822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65C3DF"/>
                </a:solidFill>
                <a:latin typeface="Source Sans Pro Light"/>
                <a:cs typeface="Source Sans Pro Light"/>
              </a:rPr>
              <a:t>The Conundrum  |</a:t>
            </a:r>
            <a:r>
              <a:rPr lang="en-US" sz="2400" b="1" dirty="0" smtClean="0">
                <a:solidFill>
                  <a:srgbClr val="FFFFFF"/>
                </a:solidFill>
                <a:latin typeface="Source Sans Pro Light"/>
                <a:cs typeface="Source Sans Pro Light"/>
              </a:rPr>
              <a:t>  </a:t>
            </a:r>
            <a:r>
              <a:rPr lang="en-US" sz="2400" b="1" dirty="0" smtClean="0">
                <a:solidFill>
                  <a:schemeClr val="bg1"/>
                </a:solidFill>
                <a:latin typeface="Source Sans Pro Light"/>
                <a:cs typeface="Source Sans Pro Light"/>
              </a:rPr>
              <a:t>Content and form  </a:t>
            </a:r>
            <a:r>
              <a:rPr lang="en-US" sz="2400" b="1" dirty="0" smtClean="0">
                <a:solidFill>
                  <a:srgbClr val="65C3DF"/>
                </a:solidFill>
                <a:latin typeface="Source Sans Pro Light"/>
                <a:cs typeface="Source Sans Pro Light"/>
              </a:rPr>
              <a:t>|</a:t>
            </a:r>
            <a:r>
              <a:rPr lang="en-US" sz="2400" b="1" dirty="0" smtClean="0">
                <a:solidFill>
                  <a:srgbClr val="FFFFFF"/>
                </a:solidFill>
                <a:latin typeface="Source Sans Pro Light"/>
                <a:cs typeface="Source Sans Pro Light"/>
              </a:rPr>
              <a:t>  </a:t>
            </a:r>
            <a:r>
              <a:rPr lang="en-US" sz="2400" b="1" dirty="0" smtClean="0">
                <a:solidFill>
                  <a:srgbClr val="65C3DF"/>
                </a:solidFill>
                <a:latin typeface="Source Sans Pro Light"/>
                <a:cs typeface="Source Sans Pro Light"/>
              </a:rPr>
              <a:t>Audience  |  Practice</a:t>
            </a:r>
            <a:endParaRPr lang="en-US" sz="2400" b="1" dirty="0">
              <a:solidFill>
                <a:srgbClr val="65C3DF"/>
              </a:solidFill>
              <a:latin typeface="Source Sans Pro Light"/>
              <a:cs typeface="Source Sans Pro Light"/>
            </a:endParaRPr>
          </a:p>
        </p:txBody>
      </p:sp>
    </p:spTree>
    <p:extLst>
      <p:ext uri="{BB962C8B-B14F-4D97-AF65-F5344CB8AC3E}">
        <p14:creationId xmlns:p14="http://schemas.microsoft.com/office/powerpoint/2010/main" val="11615928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508123" y="919600"/>
            <a:ext cx="6143625" cy="1446550"/>
          </a:xfrm>
          <a:prstGeom prst="rect">
            <a:avLst/>
          </a:prstGeom>
          <a:solidFill>
            <a:srgbClr val="15A53B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 smtClean="0">
                <a:solidFill>
                  <a:schemeClr val="bg1"/>
                </a:solidFill>
                <a:latin typeface="Source Sans Pro"/>
                <a:cs typeface="Source Sans Pro"/>
              </a:rPr>
              <a:t>What do you hate about presentations?</a:t>
            </a:r>
            <a:endParaRPr lang="en-US" sz="4400" b="1" dirty="0">
              <a:solidFill>
                <a:schemeClr val="bg1"/>
              </a:solidFill>
              <a:latin typeface="Source Sans Pro"/>
              <a:cs typeface="Source Sans Pro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508123" y="2788521"/>
            <a:ext cx="6143625" cy="1446550"/>
          </a:xfrm>
          <a:prstGeom prst="rect">
            <a:avLst/>
          </a:prstGeom>
          <a:solidFill>
            <a:srgbClr val="15A53B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 smtClean="0">
                <a:solidFill>
                  <a:schemeClr val="bg1"/>
                </a:solidFill>
                <a:latin typeface="Source Sans Pro"/>
                <a:cs typeface="Source Sans Pro"/>
              </a:rPr>
              <a:t>Do you ever do the things you hate?</a:t>
            </a:r>
            <a:endParaRPr lang="en-US" sz="4400" b="1" dirty="0">
              <a:solidFill>
                <a:schemeClr val="bg1"/>
              </a:solidFill>
              <a:latin typeface="Source Sans Pro"/>
              <a:cs typeface="Source Sans Pro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08123" y="4657441"/>
            <a:ext cx="6143625" cy="769441"/>
          </a:xfrm>
          <a:prstGeom prst="rect">
            <a:avLst/>
          </a:prstGeom>
          <a:solidFill>
            <a:srgbClr val="FD902E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 smtClean="0">
                <a:solidFill>
                  <a:schemeClr val="bg1"/>
                </a:solidFill>
                <a:latin typeface="Source Sans Pro"/>
                <a:cs typeface="Source Sans Pro"/>
              </a:rPr>
              <a:t>Why?</a:t>
            </a:r>
            <a:endParaRPr lang="en-US" sz="4400" b="1" dirty="0">
              <a:solidFill>
                <a:schemeClr val="bg1"/>
              </a:solidFill>
              <a:latin typeface="Source Sans Pro"/>
              <a:cs typeface="Source Sans Pro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200" y="6310858"/>
            <a:ext cx="822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FFFFF"/>
                </a:solidFill>
                <a:latin typeface="Source Sans Pro Light"/>
                <a:cs typeface="Source Sans Pro Light"/>
              </a:rPr>
              <a:t>The Conundrum  </a:t>
            </a:r>
            <a:r>
              <a:rPr lang="en-US" sz="2400" b="1" dirty="0" smtClean="0">
                <a:solidFill>
                  <a:srgbClr val="65C3DF"/>
                </a:solidFill>
                <a:latin typeface="Source Sans Pro Light"/>
                <a:cs typeface="Source Sans Pro Light"/>
              </a:rPr>
              <a:t>|</a:t>
            </a:r>
            <a:r>
              <a:rPr lang="en-US" sz="2400" b="1" dirty="0" smtClean="0">
                <a:solidFill>
                  <a:srgbClr val="FFFFFF"/>
                </a:solidFill>
                <a:latin typeface="Source Sans Pro Light"/>
                <a:cs typeface="Source Sans Pro Light"/>
              </a:rPr>
              <a:t>  </a:t>
            </a:r>
            <a:r>
              <a:rPr lang="en-US" sz="2400" b="1" dirty="0" smtClean="0">
                <a:solidFill>
                  <a:srgbClr val="65C3DF"/>
                </a:solidFill>
                <a:latin typeface="Source Sans Pro Light"/>
                <a:cs typeface="Source Sans Pro Light"/>
              </a:rPr>
              <a:t>Content and form  |</a:t>
            </a:r>
            <a:r>
              <a:rPr lang="en-US" sz="2400" b="1" dirty="0" smtClean="0">
                <a:solidFill>
                  <a:srgbClr val="FFFFFF"/>
                </a:solidFill>
                <a:latin typeface="Source Sans Pro Light"/>
                <a:cs typeface="Source Sans Pro Light"/>
              </a:rPr>
              <a:t>  </a:t>
            </a:r>
            <a:r>
              <a:rPr lang="en-US" sz="2400" b="1" dirty="0" smtClean="0">
                <a:solidFill>
                  <a:srgbClr val="65C3DF"/>
                </a:solidFill>
                <a:latin typeface="Source Sans Pro Light"/>
                <a:cs typeface="Source Sans Pro Light"/>
              </a:rPr>
              <a:t>Audience  |  Practice</a:t>
            </a:r>
            <a:endParaRPr lang="en-US" sz="2400" b="1" dirty="0">
              <a:solidFill>
                <a:srgbClr val="65C3DF"/>
              </a:solidFill>
              <a:latin typeface="Source Sans Pro Light"/>
              <a:cs typeface="Source Sans Pro Light"/>
            </a:endParaRPr>
          </a:p>
        </p:txBody>
      </p:sp>
    </p:spTree>
    <p:extLst>
      <p:ext uri="{BB962C8B-B14F-4D97-AF65-F5344CB8AC3E}">
        <p14:creationId xmlns:p14="http://schemas.microsoft.com/office/powerpoint/2010/main" val="26657818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6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11189"/>
            <a:ext cx="9144000" cy="5433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6330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5-04-16 at 21.27.4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8773" y="-120519"/>
            <a:ext cx="6406611" cy="5589274"/>
          </a:xfrm>
          <a:prstGeom prst="rect">
            <a:avLst/>
          </a:prstGeom>
        </p:spPr>
      </p:pic>
      <p:pic>
        <p:nvPicPr>
          <p:cNvPr id="5" name="Picture 4" descr="Screen Shot 2015-04-16 at 21.27.0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3691" y="2592246"/>
            <a:ext cx="4899419" cy="4606186"/>
          </a:xfrm>
          <a:prstGeom prst="rect">
            <a:avLst/>
          </a:prstGeom>
        </p:spPr>
      </p:pic>
      <p:pic>
        <p:nvPicPr>
          <p:cNvPr id="6" name="Picture 5" descr="Screen Shot 2015-04-16 at 21.26.54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4582" y="2592246"/>
            <a:ext cx="4899418" cy="4606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4225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04-16 at 21.27.5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9270" y="-1"/>
            <a:ext cx="5876760" cy="5127019"/>
          </a:xfrm>
          <a:prstGeom prst="rect">
            <a:avLst/>
          </a:prstGeom>
        </p:spPr>
      </p:pic>
      <p:pic>
        <p:nvPicPr>
          <p:cNvPr id="3" name="Picture 2" descr="Screen Shot 2015-04-16 at 21.32.1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8502" y="1592826"/>
            <a:ext cx="5119102" cy="5712831"/>
          </a:xfrm>
          <a:prstGeom prst="rect">
            <a:avLst/>
          </a:prstGeom>
        </p:spPr>
      </p:pic>
      <p:pic>
        <p:nvPicPr>
          <p:cNvPr id="7" name="Picture 6" descr="Screen Shot 2015-04-16 at 21.32.34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5071" y="1581390"/>
            <a:ext cx="5129350" cy="5724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6290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Your own research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57200" y="2839851"/>
            <a:ext cx="3779724" cy="1446550"/>
          </a:xfrm>
          <a:prstGeom prst="rect">
            <a:avLst/>
          </a:prstGeom>
          <a:solidFill>
            <a:srgbClr val="FD902E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8800" b="1" dirty="0" smtClean="0">
                <a:solidFill>
                  <a:schemeClr val="bg1"/>
                </a:solidFill>
                <a:latin typeface="Source Sans Pro"/>
                <a:cs typeface="Source Sans Pro"/>
              </a:rPr>
              <a:t>?</a:t>
            </a:r>
            <a:endParaRPr lang="en-US" sz="4400" b="1" dirty="0">
              <a:solidFill>
                <a:schemeClr val="bg1"/>
              </a:solidFill>
              <a:latin typeface="Source Sans Pro"/>
              <a:cs typeface="Source Sans Pro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907076" y="2839851"/>
            <a:ext cx="3779724" cy="1446550"/>
          </a:xfrm>
          <a:prstGeom prst="rect">
            <a:avLst/>
          </a:prstGeom>
          <a:solidFill>
            <a:srgbClr val="15A53B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 smtClean="0">
                <a:solidFill>
                  <a:schemeClr val="bg1"/>
                </a:solidFill>
                <a:latin typeface="Source Sans Pro"/>
                <a:cs typeface="Source Sans Pro"/>
              </a:rPr>
              <a:t>Dissertation, article, book</a:t>
            </a:r>
            <a:endParaRPr lang="en-US" sz="4400" b="1" dirty="0">
              <a:solidFill>
                <a:schemeClr val="bg1"/>
              </a:solidFill>
              <a:latin typeface="Source Sans Pro"/>
              <a:cs typeface="Source Sans Pro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1908810"/>
            <a:ext cx="3779724" cy="769441"/>
          </a:xfrm>
          <a:prstGeom prst="rect">
            <a:avLst/>
          </a:prstGeom>
          <a:solidFill>
            <a:srgbClr val="FD902E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 smtClean="0">
                <a:solidFill>
                  <a:schemeClr val="bg1"/>
                </a:solidFill>
                <a:latin typeface="Source Sans Pro"/>
                <a:cs typeface="Source Sans Pro"/>
              </a:rPr>
              <a:t>Content</a:t>
            </a:r>
            <a:endParaRPr lang="en-US" sz="4400" b="1" dirty="0">
              <a:solidFill>
                <a:schemeClr val="bg1"/>
              </a:solidFill>
              <a:latin typeface="Source Sans Pro"/>
              <a:cs typeface="Source Sans Pro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907076" y="1908810"/>
            <a:ext cx="3779724" cy="769441"/>
          </a:xfrm>
          <a:prstGeom prst="rect">
            <a:avLst/>
          </a:prstGeom>
          <a:solidFill>
            <a:srgbClr val="15A53B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 smtClean="0">
                <a:solidFill>
                  <a:schemeClr val="bg1"/>
                </a:solidFill>
                <a:latin typeface="Source Sans Pro"/>
                <a:cs typeface="Source Sans Pro"/>
              </a:rPr>
              <a:t>Form</a:t>
            </a:r>
            <a:endParaRPr lang="en-US" sz="4400" b="1" dirty="0">
              <a:solidFill>
                <a:schemeClr val="bg1"/>
              </a:solidFill>
              <a:latin typeface="Source Sans Pro"/>
              <a:cs typeface="Source Sans Pro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200" y="6310858"/>
            <a:ext cx="822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65C3DF"/>
                </a:solidFill>
                <a:latin typeface="Source Sans Pro Light"/>
                <a:cs typeface="Source Sans Pro Light"/>
              </a:rPr>
              <a:t>The Conundrum  |</a:t>
            </a:r>
            <a:r>
              <a:rPr lang="en-US" sz="2400" b="1" dirty="0" smtClean="0">
                <a:solidFill>
                  <a:srgbClr val="FFFFFF"/>
                </a:solidFill>
                <a:latin typeface="Source Sans Pro Light"/>
                <a:cs typeface="Source Sans Pro Light"/>
              </a:rPr>
              <a:t>  </a:t>
            </a:r>
            <a:r>
              <a:rPr lang="en-US" sz="2400" b="1" dirty="0" smtClean="0">
                <a:solidFill>
                  <a:schemeClr val="bg1"/>
                </a:solidFill>
                <a:latin typeface="Source Sans Pro Light"/>
                <a:cs typeface="Source Sans Pro Light"/>
              </a:rPr>
              <a:t>Content and form  </a:t>
            </a:r>
            <a:r>
              <a:rPr lang="en-US" sz="2400" b="1" dirty="0" smtClean="0">
                <a:solidFill>
                  <a:srgbClr val="65C3DF"/>
                </a:solidFill>
                <a:latin typeface="Source Sans Pro Light"/>
                <a:cs typeface="Source Sans Pro Light"/>
              </a:rPr>
              <a:t>|</a:t>
            </a:r>
            <a:r>
              <a:rPr lang="en-US" sz="2400" b="1" dirty="0" smtClean="0">
                <a:solidFill>
                  <a:srgbClr val="FFFFFF"/>
                </a:solidFill>
                <a:latin typeface="Source Sans Pro Light"/>
                <a:cs typeface="Source Sans Pro Light"/>
              </a:rPr>
              <a:t>  </a:t>
            </a:r>
            <a:r>
              <a:rPr lang="en-US" sz="2400" b="1" dirty="0" smtClean="0">
                <a:solidFill>
                  <a:srgbClr val="65C3DF"/>
                </a:solidFill>
                <a:latin typeface="Source Sans Pro Light"/>
                <a:cs typeface="Source Sans Pro Light"/>
              </a:rPr>
              <a:t>Audience  |  Practice</a:t>
            </a:r>
            <a:endParaRPr lang="en-US" sz="2400" b="1" dirty="0">
              <a:solidFill>
                <a:srgbClr val="65C3DF"/>
              </a:solidFill>
              <a:latin typeface="Source Sans Pro Light"/>
              <a:cs typeface="Source Sans Pro Light"/>
            </a:endParaRPr>
          </a:p>
        </p:txBody>
      </p:sp>
    </p:spTree>
    <p:extLst>
      <p:ext uri="{BB962C8B-B14F-4D97-AF65-F5344CB8AC3E}">
        <p14:creationId xmlns:p14="http://schemas.microsoft.com/office/powerpoint/2010/main" val="6219579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Your own research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57200" y="2839851"/>
            <a:ext cx="3779724" cy="1446550"/>
          </a:xfrm>
          <a:prstGeom prst="rect">
            <a:avLst/>
          </a:prstGeom>
          <a:solidFill>
            <a:srgbClr val="FD902E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8800" b="1" dirty="0" smtClean="0">
                <a:solidFill>
                  <a:schemeClr val="bg1"/>
                </a:solidFill>
                <a:latin typeface="Source Sans Pro"/>
                <a:cs typeface="Source Sans Pro"/>
              </a:rPr>
              <a:t>?</a:t>
            </a:r>
            <a:endParaRPr lang="en-US" sz="4400" b="1" dirty="0">
              <a:solidFill>
                <a:schemeClr val="bg1"/>
              </a:solidFill>
              <a:latin typeface="Source Sans Pro"/>
              <a:cs typeface="Source Sans Pro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907076" y="2839851"/>
            <a:ext cx="3779724" cy="1446550"/>
          </a:xfrm>
          <a:prstGeom prst="rect">
            <a:avLst/>
          </a:prstGeom>
          <a:solidFill>
            <a:srgbClr val="15A53B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 smtClean="0">
                <a:solidFill>
                  <a:schemeClr val="bg1"/>
                </a:solidFill>
                <a:latin typeface="Source Sans Pro"/>
                <a:cs typeface="Source Sans Pro"/>
              </a:rPr>
              <a:t>Dissertation, article, book</a:t>
            </a:r>
            <a:endParaRPr lang="en-US" sz="4400" b="1" dirty="0">
              <a:solidFill>
                <a:schemeClr val="bg1"/>
              </a:solidFill>
              <a:latin typeface="Source Sans Pro"/>
              <a:cs typeface="Source Sans Pro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1908810"/>
            <a:ext cx="3779724" cy="769441"/>
          </a:xfrm>
          <a:prstGeom prst="rect">
            <a:avLst/>
          </a:prstGeom>
          <a:solidFill>
            <a:srgbClr val="FD902E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 smtClean="0">
                <a:solidFill>
                  <a:schemeClr val="bg1"/>
                </a:solidFill>
                <a:latin typeface="Source Sans Pro"/>
                <a:cs typeface="Source Sans Pro"/>
              </a:rPr>
              <a:t>Content</a:t>
            </a:r>
            <a:endParaRPr lang="en-US" sz="4400" b="1" dirty="0">
              <a:solidFill>
                <a:schemeClr val="bg1"/>
              </a:solidFill>
              <a:latin typeface="Source Sans Pro"/>
              <a:cs typeface="Source Sans Pro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907076" y="1908810"/>
            <a:ext cx="3779724" cy="769441"/>
          </a:xfrm>
          <a:prstGeom prst="rect">
            <a:avLst/>
          </a:prstGeom>
          <a:solidFill>
            <a:srgbClr val="15A53B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 smtClean="0">
                <a:solidFill>
                  <a:schemeClr val="bg1"/>
                </a:solidFill>
                <a:latin typeface="Source Sans Pro"/>
                <a:cs typeface="Source Sans Pro"/>
              </a:rPr>
              <a:t>Form</a:t>
            </a:r>
            <a:endParaRPr lang="en-US" sz="4400" b="1" dirty="0">
              <a:solidFill>
                <a:schemeClr val="bg1"/>
              </a:solidFill>
              <a:latin typeface="Source Sans Pro"/>
              <a:cs typeface="Source Sans Pro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200" y="6310858"/>
            <a:ext cx="822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65C3DF"/>
                </a:solidFill>
                <a:latin typeface="Source Sans Pro Light"/>
                <a:cs typeface="Source Sans Pro Light"/>
              </a:rPr>
              <a:t>The Conundrum  |</a:t>
            </a:r>
            <a:r>
              <a:rPr lang="en-US" sz="2400" b="1" dirty="0" smtClean="0">
                <a:solidFill>
                  <a:srgbClr val="FFFFFF"/>
                </a:solidFill>
                <a:latin typeface="Source Sans Pro Light"/>
                <a:cs typeface="Source Sans Pro Light"/>
              </a:rPr>
              <a:t>  </a:t>
            </a:r>
            <a:r>
              <a:rPr lang="en-US" sz="2400" b="1" dirty="0" smtClean="0">
                <a:solidFill>
                  <a:schemeClr val="bg1"/>
                </a:solidFill>
                <a:latin typeface="Source Sans Pro Light"/>
                <a:cs typeface="Source Sans Pro Light"/>
              </a:rPr>
              <a:t>Content and form  </a:t>
            </a:r>
            <a:r>
              <a:rPr lang="en-US" sz="2400" b="1" dirty="0" smtClean="0">
                <a:solidFill>
                  <a:srgbClr val="65C3DF"/>
                </a:solidFill>
                <a:latin typeface="Source Sans Pro Light"/>
                <a:cs typeface="Source Sans Pro Light"/>
              </a:rPr>
              <a:t>|</a:t>
            </a:r>
            <a:r>
              <a:rPr lang="en-US" sz="2400" b="1" dirty="0" smtClean="0">
                <a:solidFill>
                  <a:srgbClr val="FFFFFF"/>
                </a:solidFill>
                <a:latin typeface="Source Sans Pro Light"/>
                <a:cs typeface="Source Sans Pro Light"/>
              </a:rPr>
              <a:t>  </a:t>
            </a:r>
            <a:r>
              <a:rPr lang="en-US" sz="2400" b="1" dirty="0" smtClean="0">
                <a:solidFill>
                  <a:srgbClr val="65C3DF"/>
                </a:solidFill>
                <a:latin typeface="Source Sans Pro Light"/>
                <a:cs typeface="Source Sans Pro Light"/>
              </a:rPr>
              <a:t>Audience  |  Practice</a:t>
            </a:r>
            <a:endParaRPr lang="en-US" sz="2400" b="1" dirty="0">
              <a:solidFill>
                <a:srgbClr val="65C3DF"/>
              </a:solidFill>
              <a:latin typeface="Source Sans Pro Light"/>
              <a:cs typeface="Source Sans Pro Light"/>
            </a:endParaRPr>
          </a:p>
        </p:txBody>
      </p:sp>
      <p:pic>
        <p:nvPicPr>
          <p:cNvPr id="15" name="Picture 14" descr="timer_r1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2705" y="4497294"/>
            <a:ext cx="2988235" cy="1494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7805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6D9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2259035"/>
            <a:ext cx="9144000" cy="134141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5400" dirty="0" smtClean="0"/>
              <a:t>Framing your content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27149069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970040" y="735914"/>
            <a:ext cx="5210025" cy="1446550"/>
          </a:xfrm>
          <a:prstGeom prst="rect">
            <a:avLst/>
          </a:prstGeom>
          <a:solidFill>
            <a:srgbClr val="15A53B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 smtClean="0">
                <a:solidFill>
                  <a:schemeClr val="bg1"/>
                </a:solidFill>
                <a:latin typeface="Source Sans Pro"/>
                <a:cs typeface="Source Sans Pro"/>
              </a:rPr>
              <a:t>What are your favorite stories?</a:t>
            </a:r>
            <a:endParaRPr lang="en-US" sz="4400" b="1" dirty="0">
              <a:solidFill>
                <a:schemeClr val="bg1"/>
              </a:solidFill>
              <a:latin typeface="Source Sans Pro"/>
              <a:cs typeface="Source Sans Pro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970040" y="2599866"/>
            <a:ext cx="5210025" cy="1446550"/>
          </a:xfrm>
          <a:prstGeom prst="rect">
            <a:avLst/>
          </a:prstGeom>
          <a:solidFill>
            <a:srgbClr val="15A53B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 smtClean="0">
                <a:solidFill>
                  <a:schemeClr val="bg1"/>
                </a:solidFill>
                <a:latin typeface="Source Sans Pro"/>
                <a:cs typeface="Source Sans Pro"/>
              </a:rPr>
              <a:t>Why are </a:t>
            </a:r>
            <a:br>
              <a:rPr lang="en-US" sz="4400" b="1" dirty="0" smtClean="0">
                <a:solidFill>
                  <a:schemeClr val="bg1"/>
                </a:solidFill>
                <a:latin typeface="Source Sans Pro"/>
                <a:cs typeface="Source Sans Pro"/>
              </a:rPr>
            </a:br>
            <a:r>
              <a:rPr lang="en-US" sz="4400" b="1" dirty="0" smtClean="0">
                <a:solidFill>
                  <a:schemeClr val="bg1"/>
                </a:solidFill>
                <a:latin typeface="Source Sans Pro"/>
                <a:cs typeface="Source Sans Pro"/>
              </a:rPr>
              <a:t>they so great?</a:t>
            </a:r>
            <a:endParaRPr lang="en-US" sz="4400" b="1" dirty="0">
              <a:solidFill>
                <a:schemeClr val="bg1"/>
              </a:solidFill>
              <a:latin typeface="Source Sans Pro"/>
              <a:cs typeface="Source Sans Pro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970040" y="4463818"/>
            <a:ext cx="5210025" cy="1446550"/>
          </a:xfrm>
          <a:prstGeom prst="rect">
            <a:avLst/>
          </a:prstGeom>
          <a:solidFill>
            <a:srgbClr val="15A53B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 smtClean="0">
                <a:solidFill>
                  <a:schemeClr val="bg1"/>
                </a:solidFill>
                <a:latin typeface="Source Sans Pro"/>
                <a:cs typeface="Source Sans Pro"/>
              </a:rPr>
              <a:t>Why do people </a:t>
            </a:r>
            <a:br>
              <a:rPr lang="en-US" sz="4400" b="1" dirty="0" smtClean="0">
                <a:solidFill>
                  <a:schemeClr val="bg1"/>
                </a:solidFill>
                <a:latin typeface="Source Sans Pro"/>
                <a:cs typeface="Source Sans Pro"/>
              </a:rPr>
            </a:br>
            <a:r>
              <a:rPr lang="en-US" sz="4400" b="1" dirty="0" smtClean="0">
                <a:solidFill>
                  <a:schemeClr val="bg1"/>
                </a:solidFill>
                <a:latin typeface="Source Sans Pro"/>
                <a:cs typeface="Source Sans Pro"/>
              </a:rPr>
              <a:t>like stories?</a:t>
            </a:r>
            <a:endParaRPr lang="en-US" sz="4400" b="1" dirty="0">
              <a:solidFill>
                <a:schemeClr val="bg1"/>
              </a:solidFill>
              <a:latin typeface="Source Sans Pro"/>
              <a:cs typeface="Source Sans Pro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200" y="6310858"/>
            <a:ext cx="822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65C3DF"/>
                </a:solidFill>
                <a:latin typeface="Source Sans Pro Light"/>
                <a:cs typeface="Source Sans Pro Light"/>
              </a:rPr>
              <a:t>The Conundrum  |</a:t>
            </a:r>
            <a:r>
              <a:rPr lang="en-US" sz="2400" b="1" dirty="0" smtClean="0">
                <a:solidFill>
                  <a:srgbClr val="FFFFFF"/>
                </a:solidFill>
                <a:latin typeface="Source Sans Pro Light"/>
                <a:cs typeface="Source Sans Pro Light"/>
              </a:rPr>
              <a:t>  </a:t>
            </a:r>
            <a:r>
              <a:rPr lang="en-US" sz="2400" b="1" dirty="0" smtClean="0">
                <a:solidFill>
                  <a:schemeClr val="bg1"/>
                </a:solidFill>
                <a:latin typeface="Source Sans Pro Light"/>
                <a:cs typeface="Source Sans Pro Light"/>
              </a:rPr>
              <a:t>Content and form  </a:t>
            </a:r>
            <a:r>
              <a:rPr lang="en-US" sz="2400" b="1" dirty="0" smtClean="0">
                <a:solidFill>
                  <a:srgbClr val="65C3DF"/>
                </a:solidFill>
                <a:latin typeface="Source Sans Pro Light"/>
                <a:cs typeface="Source Sans Pro Light"/>
              </a:rPr>
              <a:t>|</a:t>
            </a:r>
            <a:r>
              <a:rPr lang="en-US" sz="2400" b="1" dirty="0" smtClean="0">
                <a:solidFill>
                  <a:srgbClr val="FFFFFF"/>
                </a:solidFill>
                <a:latin typeface="Source Sans Pro Light"/>
                <a:cs typeface="Source Sans Pro Light"/>
              </a:rPr>
              <a:t>  </a:t>
            </a:r>
            <a:r>
              <a:rPr lang="en-US" sz="2400" b="1" dirty="0" smtClean="0">
                <a:solidFill>
                  <a:srgbClr val="65C3DF"/>
                </a:solidFill>
                <a:latin typeface="Source Sans Pro Light"/>
                <a:cs typeface="Source Sans Pro Light"/>
              </a:rPr>
              <a:t>Audience  |  Practice</a:t>
            </a:r>
            <a:endParaRPr lang="en-US" sz="2400" b="1" dirty="0">
              <a:solidFill>
                <a:srgbClr val="65C3DF"/>
              </a:solidFill>
              <a:latin typeface="Source Sans Pro Light"/>
              <a:cs typeface="Source Sans Pro Light"/>
            </a:endParaRPr>
          </a:p>
        </p:txBody>
      </p:sp>
    </p:spTree>
    <p:extLst>
      <p:ext uri="{BB962C8B-B14F-4D97-AF65-F5344CB8AC3E}">
        <p14:creationId xmlns:p14="http://schemas.microsoft.com/office/powerpoint/2010/main" val="20829191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457200" y="6310858"/>
            <a:ext cx="822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65C3DF"/>
                </a:solidFill>
                <a:latin typeface="Source Sans Pro Light"/>
                <a:cs typeface="Source Sans Pro Light"/>
              </a:rPr>
              <a:t>The Conundrum  |</a:t>
            </a:r>
            <a:r>
              <a:rPr lang="en-US" sz="2400" b="1" dirty="0" smtClean="0">
                <a:solidFill>
                  <a:srgbClr val="FFFFFF"/>
                </a:solidFill>
                <a:latin typeface="Source Sans Pro Light"/>
                <a:cs typeface="Source Sans Pro Light"/>
              </a:rPr>
              <a:t>  </a:t>
            </a:r>
            <a:r>
              <a:rPr lang="en-US" sz="2400" b="1" dirty="0" smtClean="0">
                <a:solidFill>
                  <a:schemeClr val="bg1"/>
                </a:solidFill>
                <a:latin typeface="Source Sans Pro Light"/>
                <a:cs typeface="Source Sans Pro Light"/>
              </a:rPr>
              <a:t>Content and form  </a:t>
            </a:r>
            <a:r>
              <a:rPr lang="en-US" sz="2400" b="1" dirty="0" smtClean="0">
                <a:solidFill>
                  <a:srgbClr val="65C3DF"/>
                </a:solidFill>
                <a:latin typeface="Source Sans Pro Light"/>
                <a:cs typeface="Source Sans Pro Light"/>
              </a:rPr>
              <a:t>|</a:t>
            </a:r>
            <a:r>
              <a:rPr lang="en-US" sz="2400" b="1" dirty="0" smtClean="0">
                <a:solidFill>
                  <a:srgbClr val="FFFFFF"/>
                </a:solidFill>
                <a:latin typeface="Source Sans Pro Light"/>
                <a:cs typeface="Source Sans Pro Light"/>
              </a:rPr>
              <a:t>  </a:t>
            </a:r>
            <a:r>
              <a:rPr lang="en-US" sz="2400" b="1" dirty="0" smtClean="0">
                <a:solidFill>
                  <a:srgbClr val="65C3DF"/>
                </a:solidFill>
                <a:latin typeface="Source Sans Pro Light"/>
                <a:cs typeface="Source Sans Pro Light"/>
              </a:rPr>
              <a:t>Audience  |  Practice</a:t>
            </a:r>
            <a:endParaRPr lang="en-US" sz="2400" b="1" dirty="0">
              <a:solidFill>
                <a:srgbClr val="65C3DF"/>
              </a:solidFill>
              <a:latin typeface="Source Sans Pro Light"/>
              <a:cs typeface="Source Sans Pro Light"/>
            </a:endParaRPr>
          </a:p>
        </p:txBody>
      </p:sp>
      <p:pic>
        <p:nvPicPr>
          <p:cNvPr id="2" name="Picture 1" descr="han-solo-2.0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" y="1635653"/>
            <a:ext cx="8191500" cy="340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8752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stories?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154253" y="2213483"/>
            <a:ext cx="7105591" cy="2800767"/>
          </a:xfrm>
          <a:prstGeom prst="rect">
            <a:avLst/>
          </a:prstGeom>
          <a:solidFill>
            <a:srgbClr val="15A53B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 smtClean="0">
                <a:solidFill>
                  <a:schemeClr val="bg1"/>
                </a:solidFill>
                <a:latin typeface="Source Sans Pro"/>
                <a:cs typeface="Source Sans Pro"/>
              </a:rPr>
              <a:t>Stories are how we translate core, essential content to different audiences</a:t>
            </a:r>
            <a:endParaRPr lang="en-US" sz="4400" b="1" dirty="0">
              <a:solidFill>
                <a:schemeClr val="bg1"/>
              </a:solidFill>
              <a:latin typeface="Source Sans Pro"/>
              <a:cs typeface="Source Sans Pro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7200" y="6310858"/>
            <a:ext cx="822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65C3DF"/>
                </a:solidFill>
                <a:latin typeface="Source Sans Pro Light"/>
                <a:cs typeface="Source Sans Pro Light"/>
              </a:rPr>
              <a:t>The Conundrum  |</a:t>
            </a:r>
            <a:r>
              <a:rPr lang="en-US" sz="2400" b="1" dirty="0" smtClean="0">
                <a:solidFill>
                  <a:srgbClr val="FFFFFF"/>
                </a:solidFill>
                <a:latin typeface="Source Sans Pro Light"/>
                <a:cs typeface="Source Sans Pro Light"/>
              </a:rPr>
              <a:t>  </a:t>
            </a:r>
            <a:r>
              <a:rPr lang="en-US" sz="2400" b="1" dirty="0" smtClean="0">
                <a:solidFill>
                  <a:schemeClr val="bg1"/>
                </a:solidFill>
                <a:latin typeface="Source Sans Pro Light"/>
                <a:cs typeface="Source Sans Pro Light"/>
              </a:rPr>
              <a:t>Content and form  </a:t>
            </a:r>
            <a:r>
              <a:rPr lang="en-US" sz="2400" b="1" dirty="0" smtClean="0">
                <a:solidFill>
                  <a:srgbClr val="65C3DF"/>
                </a:solidFill>
                <a:latin typeface="Source Sans Pro Light"/>
                <a:cs typeface="Source Sans Pro Light"/>
              </a:rPr>
              <a:t>|</a:t>
            </a:r>
            <a:r>
              <a:rPr lang="en-US" sz="2400" b="1" dirty="0" smtClean="0">
                <a:solidFill>
                  <a:srgbClr val="FFFFFF"/>
                </a:solidFill>
                <a:latin typeface="Source Sans Pro Light"/>
                <a:cs typeface="Source Sans Pro Light"/>
              </a:rPr>
              <a:t>  </a:t>
            </a:r>
            <a:r>
              <a:rPr lang="en-US" sz="2400" b="1" dirty="0" smtClean="0">
                <a:solidFill>
                  <a:srgbClr val="65C3DF"/>
                </a:solidFill>
                <a:latin typeface="Source Sans Pro Light"/>
                <a:cs typeface="Source Sans Pro Light"/>
              </a:rPr>
              <a:t>Audience  |  Practice</a:t>
            </a:r>
            <a:endParaRPr lang="en-US" sz="2400" b="1" dirty="0">
              <a:solidFill>
                <a:srgbClr val="65C3DF"/>
              </a:solidFill>
              <a:latin typeface="Source Sans Pro Light"/>
              <a:cs typeface="Source Sans Pro Light"/>
            </a:endParaRPr>
          </a:p>
        </p:txBody>
      </p:sp>
    </p:spTree>
    <p:extLst>
      <p:ext uri="{BB962C8B-B14F-4D97-AF65-F5344CB8AC3E}">
        <p14:creationId xmlns:p14="http://schemas.microsoft.com/office/powerpoint/2010/main" val="36261560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makes stories great?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17177" y="1836054"/>
            <a:ext cx="7799294" cy="769441"/>
          </a:xfrm>
          <a:prstGeom prst="rect">
            <a:avLst/>
          </a:prstGeom>
          <a:solidFill>
            <a:srgbClr val="FD902E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Source Sans Pro"/>
                <a:cs typeface="Source Sans Pro"/>
              </a:rPr>
              <a:t>F</a:t>
            </a:r>
            <a:r>
              <a:rPr lang="en-US" sz="4400" b="1" dirty="0" smtClean="0">
                <a:solidFill>
                  <a:schemeClr val="bg1"/>
                </a:solidFill>
                <a:latin typeface="Source Sans Pro"/>
                <a:cs typeface="Source Sans Pro"/>
              </a:rPr>
              <a:t>orm focused on the content</a:t>
            </a:r>
            <a:endParaRPr lang="en-US" sz="4400" b="1" dirty="0">
              <a:solidFill>
                <a:schemeClr val="bg1"/>
              </a:solidFill>
              <a:latin typeface="Source Sans Pro"/>
              <a:cs typeface="Source Sans Pro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17177" y="2961153"/>
            <a:ext cx="7799294" cy="1446550"/>
          </a:xfrm>
          <a:prstGeom prst="rect">
            <a:avLst/>
          </a:prstGeom>
          <a:solidFill>
            <a:srgbClr val="15A53B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 smtClean="0">
                <a:solidFill>
                  <a:schemeClr val="bg1"/>
                </a:solidFill>
                <a:latin typeface="Source Sans Pro"/>
                <a:cs typeface="Source Sans Pro"/>
              </a:rPr>
              <a:t>Nothing pointless or extraneous</a:t>
            </a:r>
            <a:endParaRPr lang="en-US" sz="4400" b="1" dirty="0">
              <a:solidFill>
                <a:schemeClr val="bg1"/>
              </a:solidFill>
              <a:latin typeface="Source Sans Pro"/>
              <a:cs typeface="Source Sans Pro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17177" y="4797640"/>
            <a:ext cx="7799294" cy="769441"/>
          </a:xfrm>
          <a:prstGeom prst="rect">
            <a:avLst/>
          </a:prstGeom>
          <a:solidFill>
            <a:srgbClr val="15A53B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 smtClean="0">
                <a:solidFill>
                  <a:schemeClr val="bg1"/>
                </a:solidFill>
                <a:latin typeface="Source Sans Pro"/>
                <a:cs typeface="Source Sans Pro"/>
              </a:rPr>
              <a:t>Everything in its right place</a:t>
            </a:r>
            <a:endParaRPr lang="en-US" sz="4400" b="1" dirty="0">
              <a:solidFill>
                <a:schemeClr val="bg1"/>
              </a:solidFill>
              <a:latin typeface="Source Sans Pro"/>
              <a:cs typeface="Source Sans Pro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200" y="6310858"/>
            <a:ext cx="822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65C3DF"/>
                </a:solidFill>
                <a:latin typeface="Source Sans Pro Light"/>
                <a:cs typeface="Source Sans Pro Light"/>
              </a:rPr>
              <a:t>The Conundrum  |</a:t>
            </a:r>
            <a:r>
              <a:rPr lang="en-US" sz="2400" b="1" dirty="0" smtClean="0">
                <a:solidFill>
                  <a:srgbClr val="FFFFFF"/>
                </a:solidFill>
                <a:latin typeface="Source Sans Pro Light"/>
                <a:cs typeface="Source Sans Pro Light"/>
              </a:rPr>
              <a:t>  </a:t>
            </a:r>
            <a:r>
              <a:rPr lang="en-US" sz="2400" b="1" dirty="0" smtClean="0">
                <a:solidFill>
                  <a:schemeClr val="bg1"/>
                </a:solidFill>
                <a:latin typeface="Source Sans Pro Light"/>
                <a:cs typeface="Source Sans Pro Light"/>
              </a:rPr>
              <a:t>Content and form  </a:t>
            </a:r>
            <a:r>
              <a:rPr lang="en-US" sz="2400" b="1" dirty="0" smtClean="0">
                <a:solidFill>
                  <a:srgbClr val="65C3DF"/>
                </a:solidFill>
                <a:latin typeface="Source Sans Pro Light"/>
                <a:cs typeface="Source Sans Pro Light"/>
              </a:rPr>
              <a:t>|</a:t>
            </a:r>
            <a:r>
              <a:rPr lang="en-US" sz="2400" b="1" dirty="0" smtClean="0">
                <a:solidFill>
                  <a:srgbClr val="FFFFFF"/>
                </a:solidFill>
                <a:latin typeface="Source Sans Pro Light"/>
                <a:cs typeface="Source Sans Pro Light"/>
              </a:rPr>
              <a:t>  </a:t>
            </a:r>
            <a:r>
              <a:rPr lang="en-US" sz="2400" b="1" dirty="0" smtClean="0">
                <a:solidFill>
                  <a:srgbClr val="65C3DF"/>
                </a:solidFill>
                <a:latin typeface="Source Sans Pro Light"/>
                <a:cs typeface="Source Sans Pro Light"/>
              </a:rPr>
              <a:t>Audience  |  Practice</a:t>
            </a:r>
            <a:endParaRPr lang="en-US" sz="2400" b="1" dirty="0">
              <a:solidFill>
                <a:srgbClr val="65C3DF"/>
              </a:solidFill>
              <a:latin typeface="Source Sans Pro Light"/>
              <a:cs typeface="Source Sans Pro Light"/>
            </a:endParaRPr>
          </a:p>
        </p:txBody>
      </p:sp>
    </p:spTree>
    <p:extLst>
      <p:ext uri="{BB962C8B-B14F-4D97-AF65-F5344CB8AC3E}">
        <p14:creationId xmlns:p14="http://schemas.microsoft.com/office/powerpoint/2010/main" val="10644360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Conundrum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344772" y="2161346"/>
            <a:ext cx="4433084" cy="1446550"/>
          </a:xfrm>
          <a:prstGeom prst="rect">
            <a:avLst/>
          </a:prstGeom>
          <a:solidFill>
            <a:srgbClr val="FD902E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 smtClean="0">
                <a:solidFill>
                  <a:schemeClr val="bg1"/>
                </a:solidFill>
                <a:latin typeface="Source Sans Pro"/>
                <a:cs typeface="Source Sans Pro"/>
              </a:rPr>
              <a:t>Nuance &amp; Complication</a:t>
            </a:r>
            <a:endParaRPr lang="en-US" sz="4400" b="1" dirty="0">
              <a:solidFill>
                <a:schemeClr val="bg1"/>
              </a:solidFill>
              <a:latin typeface="Source Sans Pro"/>
              <a:cs typeface="Source Sans Pro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200" y="6310858"/>
            <a:ext cx="822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FFFFF"/>
                </a:solidFill>
                <a:latin typeface="Source Sans Pro Light"/>
                <a:cs typeface="Source Sans Pro Light"/>
              </a:rPr>
              <a:t>The Conundrum  </a:t>
            </a:r>
            <a:r>
              <a:rPr lang="en-US" sz="2400" b="1" dirty="0" smtClean="0">
                <a:solidFill>
                  <a:srgbClr val="65C3DF"/>
                </a:solidFill>
                <a:latin typeface="Source Sans Pro Light"/>
                <a:cs typeface="Source Sans Pro Light"/>
              </a:rPr>
              <a:t>|</a:t>
            </a:r>
            <a:r>
              <a:rPr lang="en-US" sz="2400" b="1" dirty="0" smtClean="0">
                <a:solidFill>
                  <a:srgbClr val="FFFFFF"/>
                </a:solidFill>
                <a:latin typeface="Source Sans Pro Light"/>
                <a:cs typeface="Source Sans Pro Light"/>
              </a:rPr>
              <a:t>  </a:t>
            </a:r>
            <a:r>
              <a:rPr lang="en-US" sz="2400" b="1" dirty="0" smtClean="0">
                <a:solidFill>
                  <a:srgbClr val="65C3DF"/>
                </a:solidFill>
                <a:latin typeface="Source Sans Pro Light"/>
                <a:cs typeface="Source Sans Pro Light"/>
              </a:rPr>
              <a:t>Content and form  |</a:t>
            </a:r>
            <a:r>
              <a:rPr lang="en-US" sz="2400" b="1" dirty="0" smtClean="0">
                <a:solidFill>
                  <a:srgbClr val="FFFFFF"/>
                </a:solidFill>
                <a:latin typeface="Source Sans Pro Light"/>
                <a:cs typeface="Source Sans Pro Light"/>
              </a:rPr>
              <a:t>  </a:t>
            </a:r>
            <a:r>
              <a:rPr lang="en-US" sz="2400" b="1" dirty="0" smtClean="0">
                <a:solidFill>
                  <a:srgbClr val="65C3DF"/>
                </a:solidFill>
                <a:latin typeface="Source Sans Pro Light"/>
                <a:cs typeface="Source Sans Pro Light"/>
              </a:rPr>
              <a:t>Audience  |  Practice</a:t>
            </a:r>
            <a:endParaRPr lang="en-US" sz="2400" b="1" dirty="0">
              <a:solidFill>
                <a:srgbClr val="65C3DF"/>
              </a:solidFill>
              <a:latin typeface="Source Sans Pro Light"/>
              <a:cs typeface="Source Sans Pro Light"/>
            </a:endParaRPr>
          </a:p>
        </p:txBody>
      </p:sp>
    </p:spTree>
    <p:extLst>
      <p:ext uri="{BB962C8B-B14F-4D97-AF65-F5344CB8AC3E}">
        <p14:creationId xmlns:p14="http://schemas.microsoft.com/office/powerpoint/2010/main" val="27609784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jar_jar_tongue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471" y="1812737"/>
            <a:ext cx="7493000" cy="31877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6310858"/>
            <a:ext cx="822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65C3DF"/>
                </a:solidFill>
                <a:latin typeface="Source Sans Pro Light"/>
                <a:cs typeface="Source Sans Pro Light"/>
              </a:rPr>
              <a:t>The Conundrum  |</a:t>
            </a:r>
            <a:r>
              <a:rPr lang="en-US" sz="2400" b="1" dirty="0" smtClean="0">
                <a:solidFill>
                  <a:srgbClr val="FFFFFF"/>
                </a:solidFill>
                <a:latin typeface="Source Sans Pro Light"/>
                <a:cs typeface="Source Sans Pro Light"/>
              </a:rPr>
              <a:t>  </a:t>
            </a:r>
            <a:r>
              <a:rPr lang="en-US" sz="2400" b="1" dirty="0" smtClean="0">
                <a:solidFill>
                  <a:schemeClr val="bg1"/>
                </a:solidFill>
                <a:latin typeface="Source Sans Pro Light"/>
                <a:cs typeface="Source Sans Pro Light"/>
              </a:rPr>
              <a:t>Content and form  </a:t>
            </a:r>
            <a:r>
              <a:rPr lang="en-US" sz="2400" b="1" dirty="0" smtClean="0">
                <a:solidFill>
                  <a:srgbClr val="65C3DF"/>
                </a:solidFill>
                <a:latin typeface="Source Sans Pro Light"/>
                <a:cs typeface="Source Sans Pro Light"/>
              </a:rPr>
              <a:t>|</a:t>
            </a:r>
            <a:r>
              <a:rPr lang="en-US" sz="2400" b="1" dirty="0" smtClean="0">
                <a:solidFill>
                  <a:srgbClr val="FFFFFF"/>
                </a:solidFill>
                <a:latin typeface="Source Sans Pro Light"/>
                <a:cs typeface="Source Sans Pro Light"/>
              </a:rPr>
              <a:t>  </a:t>
            </a:r>
            <a:r>
              <a:rPr lang="en-US" sz="2400" b="1" dirty="0" smtClean="0">
                <a:solidFill>
                  <a:srgbClr val="65C3DF"/>
                </a:solidFill>
                <a:latin typeface="Source Sans Pro Light"/>
                <a:cs typeface="Source Sans Pro Light"/>
              </a:rPr>
              <a:t>Audience  |  Practice</a:t>
            </a:r>
            <a:endParaRPr lang="en-US" sz="2400" b="1" dirty="0">
              <a:solidFill>
                <a:srgbClr val="65C3DF"/>
              </a:solidFill>
              <a:latin typeface="Source Sans Pro Light"/>
              <a:cs typeface="Source Sans Pro Light"/>
            </a:endParaRPr>
          </a:p>
        </p:txBody>
      </p:sp>
    </p:spTree>
    <p:extLst>
      <p:ext uri="{BB962C8B-B14F-4D97-AF65-F5344CB8AC3E}">
        <p14:creationId xmlns:p14="http://schemas.microsoft.com/office/powerpoint/2010/main" val="8468302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49" y="2298012"/>
            <a:ext cx="4543029" cy="225811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8260" y="1901137"/>
            <a:ext cx="3808239" cy="3750363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Narrative structures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57200" y="6310858"/>
            <a:ext cx="822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65C3DF"/>
                </a:solidFill>
                <a:latin typeface="Source Sans Pro Light"/>
                <a:cs typeface="Source Sans Pro Light"/>
              </a:rPr>
              <a:t>The Conundrum  |</a:t>
            </a:r>
            <a:r>
              <a:rPr lang="en-US" sz="2400" b="1" dirty="0" smtClean="0">
                <a:solidFill>
                  <a:srgbClr val="FFFFFF"/>
                </a:solidFill>
                <a:latin typeface="Source Sans Pro Light"/>
                <a:cs typeface="Source Sans Pro Light"/>
              </a:rPr>
              <a:t>  </a:t>
            </a:r>
            <a:r>
              <a:rPr lang="en-US" sz="2400" b="1" dirty="0" smtClean="0">
                <a:solidFill>
                  <a:schemeClr val="bg1"/>
                </a:solidFill>
                <a:latin typeface="Source Sans Pro Light"/>
                <a:cs typeface="Source Sans Pro Light"/>
              </a:rPr>
              <a:t>Content and form  </a:t>
            </a:r>
            <a:r>
              <a:rPr lang="en-US" sz="2400" b="1" dirty="0" smtClean="0">
                <a:solidFill>
                  <a:srgbClr val="65C3DF"/>
                </a:solidFill>
                <a:latin typeface="Source Sans Pro Light"/>
                <a:cs typeface="Source Sans Pro Light"/>
              </a:rPr>
              <a:t>|</a:t>
            </a:r>
            <a:r>
              <a:rPr lang="en-US" sz="2400" b="1" dirty="0" smtClean="0">
                <a:solidFill>
                  <a:srgbClr val="FFFFFF"/>
                </a:solidFill>
                <a:latin typeface="Source Sans Pro Light"/>
                <a:cs typeface="Source Sans Pro Light"/>
              </a:rPr>
              <a:t>  </a:t>
            </a:r>
            <a:r>
              <a:rPr lang="en-US" sz="2400" b="1" dirty="0" smtClean="0">
                <a:solidFill>
                  <a:srgbClr val="65C3DF"/>
                </a:solidFill>
                <a:latin typeface="Source Sans Pro Light"/>
                <a:cs typeface="Source Sans Pro Light"/>
              </a:rPr>
              <a:t>Audience  |  Practice</a:t>
            </a:r>
            <a:endParaRPr lang="en-US" sz="2400" b="1" dirty="0">
              <a:solidFill>
                <a:srgbClr val="65C3DF"/>
              </a:solidFill>
              <a:latin typeface="Source Sans Pro Light"/>
              <a:cs typeface="Source Sans Pro Light"/>
            </a:endParaRPr>
          </a:p>
        </p:txBody>
      </p:sp>
    </p:spTree>
    <p:extLst>
      <p:ext uri="{BB962C8B-B14F-4D97-AF65-F5344CB8AC3E}">
        <p14:creationId xmlns:p14="http://schemas.microsoft.com/office/powerpoint/2010/main" val="39431203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9037" t="5118" r="7310" b="7086"/>
          <a:stretch/>
        </p:blipFill>
        <p:spPr>
          <a:xfrm>
            <a:off x="126999" y="1809749"/>
            <a:ext cx="4323411" cy="40005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1999" y="1809749"/>
            <a:ext cx="4508501" cy="4032251"/>
          </a:xfrm>
          <a:prstGeom prst="rect">
            <a:avLst/>
          </a:prstGeom>
        </p:spPr>
      </p:pic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Speech structures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57200" y="6310858"/>
            <a:ext cx="822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65C3DF"/>
                </a:solidFill>
                <a:latin typeface="Source Sans Pro Light"/>
                <a:cs typeface="Source Sans Pro Light"/>
              </a:rPr>
              <a:t>The Conundrum  |</a:t>
            </a:r>
            <a:r>
              <a:rPr lang="en-US" sz="2400" b="1" dirty="0" smtClean="0">
                <a:solidFill>
                  <a:srgbClr val="FFFFFF"/>
                </a:solidFill>
                <a:latin typeface="Source Sans Pro Light"/>
                <a:cs typeface="Source Sans Pro Light"/>
              </a:rPr>
              <a:t>  </a:t>
            </a:r>
            <a:r>
              <a:rPr lang="en-US" sz="2400" b="1" dirty="0" smtClean="0">
                <a:solidFill>
                  <a:schemeClr val="bg1"/>
                </a:solidFill>
                <a:latin typeface="Source Sans Pro Light"/>
                <a:cs typeface="Source Sans Pro Light"/>
              </a:rPr>
              <a:t>Content and form  </a:t>
            </a:r>
            <a:r>
              <a:rPr lang="en-US" sz="2400" b="1" dirty="0" smtClean="0">
                <a:solidFill>
                  <a:srgbClr val="65C3DF"/>
                </a:solidFill>
                <a:latin typeface="Source Sans Pro Light"/>
                <a:cs typeface="Source Sans Pro Light"/>
              </a:rPr>
              <a:t>|</a:t>
            </a:r>
            <a:r>
              <a:rPr lang="en-US" sz="2400" b="1" dirty="0" smtClean="0">
                <a:solidFill>
                  <a:srgbClr val="FFFFFF"/>
                </a:solidFill>
                <a:latin typeface="Source Sans Pro Light"/>
                <a:cs typeface="Source Sans Pro Light"/>
              </a:rPr>
              <a:t>  </a:t>
            </a:r>
            <a:r>
              <a:rPr lang="en-US" sz="2400" b="1" dirty="0" smtClean="0">
                <a:solidFill>
                  <a:srgbClr val="65C3DF"/>
                </a:solidFill>
                <a:latin typeface="Source Sans Pro Light"/>
                <a:cs typeface="Source Sans Pro Light"/>
              </a:rPr>
              <a:t>Audience  |  Practice</a:t>
            </a:r>
            <a:endParaRPr lang="en-US" sz="2400" b="1" dirty="0">
              <a:solidFill>
                <a:srgbClr val="65C3DF"/>
              </a:solidFill>
              <a:latin typeface="Source Sans Pro Light"/>
              <a:cs typeface="Source Sans Pro Light"/>
            </a:endParaRPr>
          </a:p>
        </p:txBody>
      </p:sp>
    </p:spTree>
    <p:extLst>
      <p:ext uri="{BB962C8B-B14F-4D97-AF65-F5344CB8AC3E}">
        <p14:creationId xmlns:p14="http://schemas.microsoft.com/office/powerpoint/2010/main" val="1798839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106" y="523874"/>
            <a:ext cx="4080557" cy="534987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710167" y="554534"/>
            <a:ext cx="4163957" cy="584776"/>
          </a:xfrm>
          <a:prstGeom prst="rect">
            <a:avLst/>
          </a:prstGeom>
          <a:solidFill>
            <a:srgbClr val="15A53B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chemeClr val="bg1"/>
                </a:solidFill>
                <a:latin typeface="Source Sans Pro"/>
                <a:cs typeface="Source Sans Pro"/>
              </a:rPr>
              <a:t>Lit review</a:t>
            </a:r>
            <a:endParaRPr lang="en-US" sz="3200" b="1" dirty="0">
              <a:solidFill>
                <a:schemeClr val="bg1"/>
              </a:solidFill>
              <a:latin typeface="Source Sans Pro"/>
              <a:cs typeface="Source Sans Pro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710167" y="1501422"/>
            <a:ext cx="4163957" cy="584776"/>
          </a:xfrm>
          <a:prstGeom prst="rect">
            <a:avLst/>
          </a:prstGeom>
          <a:solidFill>
            <a:srgbClr val="15A53B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chemeClr val="bg1"/>
                </a:solidFill>
                <a:latin typeface="Source Sans Pro"/>
                <a:cs typeface="Source Sans Pro"/>
              </a:rPr>
              <a:t>Hypotheses</a:t>
            </a:r>
            <a:endParaRPr lang="en-US" sz="3200" b="1" dirty="0">
              <a:solidFill>
                <a:schemeClr val="bg1"/>
              </a:solidFill>
              <a:latin typeface="Source Sans Pro"/>
              <a:cs typeface="Source Sans Pro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710167" y="2448310"/>
            <a:ext cx="4163957" cy="584776"/>
          </a:xfrm>
          <a:prstGeom prst="rect">
            <a:avLst/>
          </a:prstGeom>
          <a:solidFill>
            <a:srgbClr val="15A53B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chemeClr val="bg1"/>
                </a:solidFill>
                <a:latin typeface="Source Sans Pro"/>
                <a:cs typeface="Source Sans Pro"/>
              </a:rPr>
              <a:t>Empirical strategy</a:t>
            </a:r>
            <a:endParaRPr lang="en-US" sz="3200" b="1" dirty="0">
              <a:solidFill>
                <a:schemeClr val="bg1"/>
              </a:solidFill>
              <a:latin typeface="Source Sans Pro"/>
              <a:cs typeface="Source Sans Pro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710167" y="3395198"/>
            <a:ext cx="4163957" cy="584776"/>
          </a:xfrm>
          <a:prstGeom prst="rect">
            <a:avLst/>
          </a:prstGeom>
          <a:solidFill>
            <a:srgbClr val="15A53B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chemeClr val="bg1"/>
                </a:solidFill>
                <a:latin typeface="Source Sans Pro"/>
                <a:cs typeface="Source Sans Pro"/>
              </a:rPr>
              <a:t>Data</a:t>
            </a:r>
            <a:endParaRPr lang="en-US" sz="3200" b="1" dirty="0">
              <a:solidFill>
                <a:schemeClr val="bg1"/>
              </a:solidFill>
              <a:latin typeface="Source Sans Pro"/>
              <a:cs typeface="Source Sans Pro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710167" y="4342086"/>
            <a:ext cx="4163957" cy="584776"/>
          </a:xfrm>
          <a:prstGeom prst="rect">
            <a:avLst/>
          </a:prstGeom>
          <a:solidFill>
            <a:srgbClr val="15A53B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chemeClr val="bg1"/>
                </a:solidFill>
                <a:latin typeface="Source Sans Pro"/>
                <a:cs typeface="Source Sans Pro"/>
              </a:rPr>
              <a:t>Results</a:t>
            </a:r>
            <a:endParaRPr lang="en-US" sz="3200" b="1" dirty="0">
              <a:solidFill>
                <a:schemeClr val="bg1"/>
              </a:solidFill>
              <a:latin typeface="Source Sans Pro"/>
              <a:cs typeface="Source Sans Pro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710167" y="5288973"/>
            <a:ext cx="4163957" cy="584776"/>
          </a:xfrm>
          <a:prstGeom prst="rect">
            <a:avLst/>
          </a:prstGeom>
          <a:solidFill>
            <a:srgbClr val="15A53B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chemeClr val="bg1"/>
                </a:solidFill>
                <a:latin typeface="Source Sans Pro"/>
                <a:cs typeface="Source Sans Pro"/>
              </a:rPr>
              <a:t>Discussion</a:t>
            </a:r>
            <a:endParaRPr lang="en-US" sz="3200" b="1" dirty="0">
              <a:solidFill>
                <a:schemeClr val="bg1"/>
              </a:solidFill>
              <a:latin typeface="Source Sans Pro"/>
              <a:cs typeface="Source Sans Pro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57200" y="6310858"/>
            <a:ext cx="822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65C3DF"/>
                </a:solidFill>
                <a:latin typeface="Source Sans Pro Light"/>
                <a:cs typeface="Source Sans Pro Light"/>
              </a:rPr>
              <a:t>The Conundrum  |</a:t>
            </a:r>
            <a:r>
              <a:rPr lang="en-US" sz="2400" b="1" dirty="0" smtClean="0">
                <a:solidFill>
                  <a:srgbClr val="FFFFFF"/>
                </a:solidFill>
                <a:latin typeface="Source Sans Pro Light"/>
                <a:cs typeface="Source Sans Pro Light"/>
              </a:rPr>
              <a:t>  </a:t>
            </a:r>
            <a:r>
              <a:rPr lang="en-US" sz="2400" b="1" dirty="0" smtClean="0">
                <a:solidFill>
                  <a:schemeClr val="bg1"/>
                </a:solidFill>
                <a:latin typeface="Source Sans Pro Light"/>
                <a:cs typeface="Source Sans Pro Light"/>
              </a:rPr>
              <a:t>Content and form  </a:t>
            </a:r>
            <a:r>
              <a:rPr lang="en-US" sz="2400" b="1" dirty="0" smtClean="0">
                <a:solidFill>
                  <a:srgbClr val="65C3DF"/>
                </a:solidFill>
                <a:latin typeface="Source Sans Pro Light"/>
                <a:cs typeface="Source Sans Pro Light"/>
              </a:rPr>
              <a:t>|</a:t>
            </a:r>
            <a:r>
              <a:rPr lang="en-US" sz="2400" b="1" dirty="0" smtClean="0">
                <a:solidFill>
                  <a:srgbClr val="FFFFFF"/>
                </a:solidFill>
                <a:latin typeface="Source Sans Pro Light"/>
                <a:cs typeface="Source Sans Pro Light"/>
              </a:rPr>
              <a:t>  </a:t>
            </a:r>
            <a:r>
              <a:rPr lang="en-US" sz="2400" b="1" dirty="0" smtClean="0">
                <a:solidFill>
                  <a:srgbClr val="65C3DF"/>
                </a:solidFill>
                <a:latin typeface="Source Sans Pro Light"/>
                <a:cs typeface="Source Sans Pro Light"/>
              </a:rPr>
              <a:t>Audience  |  Practice</a:t>
            </a:r>
            <a:endParaRPr lang="en-US" sz="2400" b="1" dirty="0">
              <a:solidFill>
                <a:srgbClr val="65C3DF"/>
              </a:solidFill>
              <a:latin typeface="Source Sans Pro Light"/>
              <a:cs typeface="Source Sans Pro Light"/>
            </a:endParaRPr>
          </a:p>
        </p:txBody>
      </p:sp>
    </p:spTree>
    <p:extLst>
      <p:ext uri="{BB962C8B-B14F-4D97-AF65-F5344CB8AC3E}">
        <p14:creationId xmlns:p14="http://schemas.microsoft.com/office/powerpoint/2010/main" val="18114976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Mixing genres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174750" y="1831289"/>
            <a:ext cx="6794500" cy="769441"/>
          </a:xfrm>
          <a:prstGeom prst="rect">
            <a:avLst/>
          </a:prstGeom>
          <a:solidFill>
            <a:srgbClr val="15A53B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 smtClean="0">
                <a:solidFill>
                  <a:schemeClr val="bg1"/>
                </a:solidFill>
                <a:latin typeface="Source Sans Pro"/>
                <a:cs typeface="Source Sans Pro"/>
              </a:rPr>
              <a:t>A presentation is…</a:t>
            </a:r>
            <a:endParaRPr lang="en-US" sz="4400" b="1" dirty="0">
              <a:solidFill>
                <a:schemeClr val="bg1"/>
              </a:solidFill>
              <a:latin typeface="Source Sans Pro"/>
              <a:cs typeface="Source Sans Pro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344772" y="2897400"/>
            <a:ext cx="4433084" cy="769441"/>
          </a:xfrm>
          <a:prstGeom prst="rect">
            <a:avLst/>
          </a:prstGeom>
          <a:solidFill>
            <a:srgbClr val="FD902E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400" b="1" strike="sngStrike" dirty="0" smtClean="0">
                <a:solidFill>
                  <a:schemeClr val="bg1"/>
                </a:solidFill>
                <a:latin typeface="Source Sans Pro"/>
                <a:cs typeface="Source Sans Pro"/>
              </a:rPr>
              <a:t>Memo</a:t>
            </a:r>
            <a:endParaRPr lang="en-US" sz="4400" b="1" strike="sngStrike" dirty="0">
              <a:solidFill>
                <a:schemeClr val="bg1"/>
              </a:solidFill>
              <a:latin typeface="Source Sans Pro"/>
              <a:cs typeface="Source Sans Pro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344772" y="3970550"/>
            <a:ext cx="4433084" cy="769441"/>
          </a:xfrm>
          <a:prstGeom prst="rect">
            <a:avLst/>
          </a:prstGeom>
          <a:solidFill>
            <a:srgbClr val="FD902E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400" b="1" strike="sngStrike" dirty="0" smtClean="0">
                <a:solidFill>
                  <a:schemeClr val="bg1"/>
                </a:solidFill>
                <a:latin typeface="Source Sans Pro"/>
                <a:cs typeface="Source Sans Pro"/>
              </a:rPr>
              <a:t>Research Paper</a:t>
            </a:r>
            <a:endParaRPr lang="en-US" sz="4400" b="1" strike="sngStrike" dirty="0">
              <a:solidFill>
                <a:schemeClr val="bg1"/>
              </a:solidFill>
              <a:latin typeface="Source Sans Pro"/>
              <a:cs typeface="Source Sans Pro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344772" y="5018300"/>
            <a:ext cx="4433084" cy="769441"/>
          </a:xfrm>
          <a:prstGeom prst="rect">
            <a:avLst/>
          </a:prstGeom>
          <a:solidFill>
            <a:srgbClr val="FD902E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400" b="1" strike="sngStrike" dirty="0" smtClean="0">
                <a:solidFill>
                  <a:schemeClr val="bg1"/>
                </a:solidFill>
                <a:latin typeface="Source Sans Pro"/>
                <a:cs typeface="Source Sans Pro"/>
              </a:rPr>
              <a:t>Entertainment</a:t>
            </a:r>
            <a:endParaRPr lang="en-US" sz="4400" b="1" strike="sngStrike" dirty="0">
              <a:solidFill>
                <a:schemeClr val="bg1"/>
              </a:solidFill>
              <a:latin typeface="Source Sans Pro"/>
              <a:cs typeface="Source Sans Pro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57200" y="6310858"/>
            <a:ext cx="822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65C3DF"/>
                </a:solidFill>
                <a:latin typeface="Source Sans Pro Light"/>
                <a:cs typeface="Source Sans Pro Light"/>
              </a:rPr>
              <a:t>The Conundrum  |</a:t>
            </a:r>
            <a:r>
              <a:rPr lang="en-US" sz="2400" b="1" dirty="0" smtClean="0">
                <a:solidFill>
                  <a:srgbClr val="FFFFFF"/>
                </a:solidFill>
                <a:latin typeface="Source Sans Pro Light"/>
                <a:cs typeface="Source Sans Pro Light"/>
              </a:rPr>
              <a:t>  </a:t>
            </a:r>
            <a:r>
              <a:rPr lang="en-US" sz="2400" b="1" dirty="0" smtClean="0">
                <a:solidFill>
                  <a:schemeClr val="bg1"/>
                </a:solidFill>
                <a:latin typeface="Source Sans Pro Light"/>
                <a:cs typeface="Source Sans Pro Light"/>
              </a:rPr>
              <a:t>Content and form  </a:t>
            </a:r>
            <a:r>
              <a:rPr lang="en-US" sz="2400" b="1" dirty="0" smtClean="0">
                <a:solidFill>
                  <a:srgbClr val="65C3DF"/>
                </a:solidFill>
                <a:latin typeface="Source Sans Pro Light"/>
                <a:cs typeface="Source Sans Pro Light"/>
              </a:rPr>
              <a:t>|</a:t>
            </a:r>
            <a:r>
              <a:rPr lang="en-US" sz="2400" b="1" dirty="0" smtClean="0">
                <a:solidFill>
                  <a:srgbClr val="FFFFFF"/>
                </a:solidFill>
                <a:latin typeface="Source Sans Pro Light"/>
                <a:cs typeface="Source Sans Pro Light"/>
              </a:rPr>
              <a:t>  </a:t>
            </a:r>
            <a:r>
              <a:rPr lang="en-US" sz="2400" b="1" dirty="0" smtClean="0">
                <a:solidFill>
                  <a:srgbClr val="65C3DF"/>
                </a:solidFill>
                <a:latin typeface="Source Sans Pro Light"/>
                <a:cs typeface="Source Sans Pro Light"/>
              </a:rPr>
              <a:t>Audience  |  Practice</a:t>
            </a:r>
            <a:endParaRPr lang="en-US" sz="2400" b="1" dirty="0">
              <a:solidFill>
                <a:srgbClr val="65C3DF"/>
              </a:solidFill>
              <a:latin typeface="Source Sans Pro Light"/>
              <a:cs typeface="Source Sans Pro Light"/>
            </a:endParaRPr>
          </a:p>
        </p:txBody>
      </p:sp>
    </p:spTree>
    <p:extLst>
      <p:ext uri="{BB962C8B-B14F-4D97-AF65-F5344CB8AC3E}">
        <p14:creationId xmlns:p14="http://schemas.microsoft.com/office/powerpoint/2010/main" val="20226107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6374" y="398781"/>
            <a:ext cx="2720417" cy="269684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0233" y="3254374"/>
            <a:ext cx="3088827" cy="284909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0234" y="398781"/>
            <a:ext cx="3088827" cy="269338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8249" y="3254374"/>
            <a:ext cx="2958542" cy="284287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6310858"/>
            <a:ext cx="822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65C3DF"/>
                </a:solidFill>
                <a:latin typeface="Source Sans Pro Light"/>
                <a:cs typeface="Source Sans Pro Light"/>
              </a:rPr>
              <a:t>The Conundrum  |</a:t>
            </a:r>
            <a:r>
              <a:rPr lang="en-US" sz="2400" b="1" dirty="0" smtClean="0">
                <a:solidFill>
                  <a:srgbClr val="FFFFFF"/>
                </a:solidFill>
                <a:latin typeface="Source Sans Pro Light"/>
                <a:cs typeface="Source Sans Pro Light"/>
              </a:rPr>
              <a:t>  </a:t>
            </a:r>
            <a:r>
              <a:rPr lang="en-US" sz="2400" b="1" dirty="0" smtClean="0">
                <a:solidFill>
                  <a:schemeClr val="bg1"/>
                </a:solidFill>
                <a:latin typeface="Source Sans Pro Light"/>
                <a:cs typeface="Source Sans Pro Light"/>
              </a:rPr>
              <a:t>Content and form  </a:t>
            </a:r>
            <a:r>
              <a:rPr lang="en-US" sz="2400" b="1" dirty="0" smtClean="0">
                <a:solidFill>
                  <a:srgbClr val="65C3DF"/>
                </a:solidFill>
                <a:latin typeface="Source Sans Pro Light"/>
                <a:cs typeface="Source Sans Pro Light"/>
              </a:rPr>
              <a:t>|</a:t>
            </a:r>
            <a:r>
              <a:rPr lang="en-US" sz="2400" b="1" dirty="0" smtClean="0">
                <a:solidFill>
                  <a:srgbClr val="FFFFFF"/>
                </a:solidFill>
                <a:latin typeface="Source Sans Pro Light"/>
                <a:cs typeface="Source Sans Pro Light"/>
              </a:rPr>
              <a:t>  </a:t>
            </a:r>
            <a:r>
              <a:rPr lang="en-US" sz="2400" b="1" dirty="0" smtClean="0">
                <a:solidFill>
                  <a:srgbClr val="65C3DF"/>
                </a:solidFill>
                <a:latin typeface="Source Sans Pro Light"/>
                <a:cs typeface="Source Sans Pro Light"/>
              </a:rPr>
              <a:t>Audience  |  Practice</a:t>
            </a:r>
            <a:endParaRPr lang="en-US" sz="2400" b="1" dirty="0">
              <a:solidFill>
                <a:srgbClr val="65C3DF"/>
              </a:solidFill>
              <a:latin typeface="Source Sans Pro Light"/>
              <a:cs typeface="Source Sans Pro Light"/>
            </a:endParaRPr>
          </a:p>
        </p:txBody>
      </p:sp>
    </p:spTree>
    <p:extLst>
      <p:ext uri="{BB962C8B-B14F-4D97-AF65-F5344CB8AC3E}">
        <p14:creationId xmlns:p14="http://schemas.microsoft.com/office/powerpoint/2010/main" val="41818550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190" y="548646"/>
            <a:ext cx="6319102" cy="4404966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7323" y="1565306"/>
            <a:ext cx="6353678" cy="4404966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457200" y="6310858"/>
            <a:ext cx="822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65C3DF"/>
                </a:solidFill>
                <a:latin typeface="Source Sans Pro Light"/>
                <a:cs typeface="Source Sans Pro Light"/>
              </a:rPr>
              <a:t>The Conundrum  |</a:t>
            </a:r>
            <a:r>
              <a:rPr lang="en-US" sz="2400" b="1" dirty="0" smtClean="0">
                <a:solidFill>
                  <a:srgbClr val="FFFFFF"/>
                </a:solidFill>
                <a:latin typeface="Source Sans Pro Light"/>
                <a:cs typeface="Source Sans Pro Light"/>
              </a:rPr>
              <a:t>  </a:t>
            </a:r>
            <a:r>
              <a:rPr lang="en-US" sz="2400" b="1" dirty="0" smtClean="0">
                <a:solidFill>
                  <a:schemeClr val="bg1"/>
                </a:solidFill>
                <a:latin typeface="Source Sans Pro Light"/>
                <a:cs typeface="Source Sans Pro Light"/>
              </a:rPr>
              <a:t>Content and form  </a:t>
            </a:r>
            <a:r>
              <a:rPr lang="en-US" sz="2400" b="1" dirty="0" smtClean="0">
                <a:solidFill>
                  <a:srgbClr val="65C3DF"/>
                </a:solidFill>
                <a:latin typeface="Source Sans Pro Light"/>
                <a:cs typeface="Source Sans Pro Light"/>
              </a:rPr>
              <a:t>|</a:t>
            </a:r>
            <a:r>
              <a:rPr lang="en-US" sz="2400" b="1" dirty="0" smtClean="0">
                <a:solidFill>
                  <a:srgbClr val="FFFFFF"/>
                </a:solidFill>
                <a:latin typeface="Source Sans Pro Light"/>
                <a:cs typeface="Source Sans Pro Light"/>
              </a:rPr>
              <a:t>  </a:t>
            </a:r>
            <a:r>
              <a:rPr lang="en-US" sz="2400" b="1" dirty="0" smtClean="0">
                <a:solidFill>
                  <a:srgbClr val="65C3DF"/>
                </a:solidFill>
                <a:latin typeface="Source Sans Pro Light"/>
                <a:cs typeface="Source Sans Pro Light"/>
              </a:rPr>
              <a:t>Audience  |  Practice</a:t>
            </a:r>
            <a:endParaRPr lang="en-US" sz="2400" b="1" dirty="0">
              <a:solidFill>
                <a:srgbClr val="65C3DF"/>
              </a:solidFill>
              <a:latin typeface="Source Sans Pro Light"/>
              <a:cs typeface="Source Sans Pro Light"/>
            </a:endParaRPr>
          </a:p>
        </p:txBody>
      </p:sp>
    </p:spTree>
    <p:extLst>
      <p:ext uri="{BB962C8B-B14F-4D97-AF65-F5344CB8AC3E}">
        <p14:creationId xmlns:p14="http://schemas.microsoft.com/office/powerpoint/2010/main" val="16078014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do we do this?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970040" y="2603936"/>
            <a:ext cx="5210025" cy="769441"/>
          </a:xfrm>
          <a:prstGeom prst="rect">
            <a:avLst/>
          </a:prstGeom>
          <a:solidFill>
            <a:srgbClr val="FD902E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 smtClean="0">
                <a:solidFill>
                  <a:schemeClr val="bg1"/>
                </a:solidFill>
                <a:latin typeface="Source Sans Pro"/>
                <a:cs typeface="Source Sans Pro"/>
              </a:rPr>
              <a:t>It’s easy</a:t>
            </a:r>
            <a:endParaRPr lang="en-US" sz="4400" b="1" dirty="0">
              <a:solidFill>
                <a:schemeClr val="bg1"/>
              </a:solidFill>
              <a:latin typeface="Source Sans Pro"/>
              <a:cs typeface="Source Sans Pro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970040" y="3638185"/>
            <a:ext cx="5210025" cy="1446550"/>
          </a:xfrm>
          <a:prstGeom prst="rect">
            <a:avLst/>
          </a:prstGeom>
          <a:solidFill>
            <a:srgbClr val="15A53B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 smtClean="0">
                <a:solidFill>
                  <a:schemeClr val="bg1"/>
                </a:solidFill>
                <a:latin typeface="Source Sans Pro"/>
                <a:cs typeface="Source Sans Pro"/>
              </a:rPr>
              <a:t>Translating to new mediums is hard</a:t>
            </a:r>
            <a:endParaRPr lang="en-US" sz="4400" b="1" dirty="0">
              <a:solidFill>
                <a:schemeClr val="bg1"/>
              </a:solidFill>
              <a:latin typeface="Source Sans Pro"/>
              <a:cs typeface="Source Sans Pro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" y="6310858"/>
            <a:ext cx="822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65C3DF"/>
                </a:solidFill>
                <a:latin typeface="Source Sans Pro Light"/>
                <a:cs typeface="Source Sans Pro Light"/>
              </a:rPr>
              <a:t>The Conundrum  |</a:t>
            </a:r>
            <a:r>
              <a:rPr lang="en-US" sz="2400" b="1" dirty="0" smtClean="0">
                <a:solidFill>
                  <a:srgbClr val="FFFFFF"/>
                </a:solidFill>
                <a:latin typeface="Source Sans Pro Light"/>
                <a:cs typeface="Source Sans Pro Light"/>
              </a:rPr>
              <a:t>  </a:t>
            </a:r>
            <a:r>
              <a:rPr lang="en-US" sz="2400" b="1" dirty="0" smtClean="0">
                <a:solidFill>
                  <a:schemeClr val="bg1"/>
                </a:solidFill>
                <a:latin typeface="Source Sans Pro Light"/>
                <a:cs typeface="Source Sans Pro Light"/>
              </a:rPr>
              <a:t>Content and form  </a:t>
            </a:r>
            <a:r>
              <a:rPr lang="en-US" sz="2400" b="1" dirty="0" smtClean="0">
                <a:solidFill>
                  <a:srgbClr val="65C3DF"/>
                </a:solidFill>
                <a:latin typeface="Source Sans Pro Light"/>
                <a:cs typeface="Source Sans Pro Light"/>
              </a:rPr>
              <a:t>|</a:t>
            </a:r>
            <a:r>
              <a:rPr lang="en-US" sz="2400" b="1" dirty="0" smtClean="0">
                <a:solidFill>
                  <a:srgbClr val="FFFFFF"/>
                </a:solidFill>
                <a:latin typeface="Source Sans Pro Light"/>
                <a:cs typeface="Source Sans Pro Light"/>
              </a:rPr>
              <a:t>  </a:t>
            </a:r>
            <a:r>
              <a:rPr lang="en-US" sz="2400" b="1" dirty="0" smtClean="0">
                <a:solidFill>
                  <a:srgbClr val="65C3DF"/>
                </a:solidFill>
                <a:latin typeface="Source Sans Pro Light"/>
                <a:cs typeface="Source Sans Pro Light"/>
              </a:rPr>
              <a:t>Audience  |  Practice</a:t>
            </a:r>
            <a:endParaRPr lang="en-US" sz="2400" b="1" dirty="0">
              <a:solidFill>
                <a:srgbClr val="65C3DF"/>
              </a:solidFill>
              <a:latin typeface="Source Sans Pro Light"/>
              <a:cs typeface="Source Sans Pro Light"/>
            </a:endParaRPr>
          </a:p>
        </p:txBody>
      </p:sp>
    </p:spTree>
    <p:extLst>
      <p:ext uri="{BB962C8B-B14F-4D97-AF65-F5344CB8AC3E}">
        <p14:creationId xmlns:p14="http://schemas.microsoft.com/office/powerpoint/2010/main" val="28565956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6D9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2259035"/>
            <a:ext cx="9144000" cy="134141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5400" dirty="0" smtClean="0"/>
              <a:t>Know </a:t>
            </a:r>
            <a:r>
              <a:rPr lang="en-US" sz="5400" dirty="0" err="1" smtClean="0"/>
              <a:t>thine</a:t>
            </a:r>
            <a:r>
              <a:rPr lang="en-US" sz="5400" dirty="0" smtClean="0"/>
              <a:t> audience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39341534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Ask these questions </a:t>
            </a:r>
            <a:r>
              <a:rPr lang="en-US" i="1" dirty="0" smtClean="0"/>
              <a:t>all the time</a:t>
            </a:r>
            <a:endParaRPr lang="en-US" i="1" dirty="0"/>
          </a:p>
        </p:txBody>
      </p:sp>
      <p:sp>
        <p:nvSpPr>
          <p:cNvPr id="4" name="TextBox 3"/>
          <p:cNvSpPr txBox="1"/>
          <p:nvPr/>
        </p:nvSpPr>
        <p:spPr>
          <a:xfrm>
            <a:off x="1112437" y="1932376"/>
            <a:ext cx="6915649" cy="1077218"/>
          </a:xfrm>
          <a:prstGeom prst="rect">
            <a:avLst/>
          </a:prstGeom>
          <a:solidFill>
            <a:srgbClr val="15A53B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 smtClean="0">
                <a:solidFill>
                  <a:schemeClr val="bg1"/>
                </a:solidFill>
                <a:latin typeface="Source Sans Pro"/>
                <a:cs typeface="Source Sans Pro"/>
              </a:rPr>
              <a:t>Purpose</a:t>
            </a:r>
            <a:br>
              <a:rPr lang="en-US" sz="4400" b="1" dirty="0" smtClean="0">
                <a:solidFill>
                  <a:schemeClr val="bg1"/>
                </a:solidFill>
                <a:latin typeface="Source Sans Pro"/>
                <a:cs typeface="Source Sans Pro"/>
              </a:rPr>
            </a:br>
            <a:r>
              <a:rPr lang="en-US" sz="2000" b="1" dirty="0" smtClean="0">
                <a:solidFill>
                  <a:schemeClr val="bg1"/>
                </a:solidFill>
                <a:latin typeface="Source Sans Pro"/>
                <a:cs typeface="Source Sans Pro"/>
              </a:rPr>
              <a:t>What are you trying to communicate?</a:t>
            </a:r>
            <a:endParaRPr lang="en-US" sz="2000" b="1" dirty="0">
              <a:solidFill>
                <a:schemeClr val="bg1"/>
              </a:solidFill>
              <a:latin typeface="Source Sans Pro"/>
              <a:cs typeface="Source Sans Pro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12437" y="3151592"/>
            <a:ext cx="6915649" cy="1384995"/>
          </a:xfrm>
          <a:prstGeom prst="rect">
            <a:avLst/>
          </a:prstGeom>
          <a:solidFill>
            <a:srgbClr val="15A53B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 smtClean="0">
                <a:solidFill>
                  <a:schemeClr val="bg1"/>
                </a:solidFill>
                <a:latin typeface="Source Sans Pro"/>
                <a:cs typeface="Source Sans Pro"/>
              </a:rPr>
              <a:t>Audience</a:t>
            </a:r>
            <a:br>
              <a:rPr lang="en-US" sz="4400" b="1" dirty="0" smtClean="0">
                <a:solidFill>
                  <a:schemeClr val="bg1"/>
                </a:solidFill>
                <a:latin typeface="Source Sans Pro"/>
                <a:cs typeface="Source Sans Pro"/>
              </a:rPr>
            </a:br>
            <a:r>
              <a:rPr lang="en-US" sz="2000" b="1" dirty="0" smtClean="0">
                <a:solidFill>
                  <a:schemeClr val="bg1"/>
                </a:solidFill>
                <a:latin typeface="Source Sans Pro"/>
                <a:cs typeface="Source Sans Pro"/>
              </a:rPr>
              <a:t>Who is your audience? What do they know already? What do they want to know? What do you want them to know? </a:t>
            </a:r>
            <a:endParaRPr lang="en-US" sz="2000" b="1" dirty="0">
              <a:solidFill>
                <a:schemeClr val="bg1"/>
              </a:solidFill>
              <a:latin typeface="Source Sans Pro"/>
              <a:cs typeface="Source Sans Pro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12437" y="4688987"/>
            <a:ext cx="6915649" cy="1077218"/>
          </a:xfrm>
          <a:prstGeom prst="rect">
            <a:avLst/>
          </a:prstGeom>
          <a:solidFill>
            <a:srgbClr val="15A53B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 smtClean="0">
                <a:solidFill>
                  <a:schemeClr val="bg1"/>
                </a:solidFill>
                <a:latin typeface="Source Sans Pro"/>
                <a:cs typeface="Source Sans Pro"/>
              </a:rPr>
              <a:t>Information</a:t>
            </a:r>
            <a:br>
              <a:rPr lang="en-US" sz="4400" b="1" dirty="0" smtClean="0">
                <a:solidFill>
                  <a:schemeClr val="bg1"/>
                </a:solidFill>
                <a:latin typeface="Source Sans Pro"/>
                <a:cs typeface="Source Sans Pro"/>
              </a:rPr>
            </a:br>
            <a:r>
              <a:rPr lang="en-US" sz="2000" b="1" dirty="0" smtClean="0">
                <a:solidFill>
                  <a:schemeClr val="bg1"/>
                </a:solidFill>
                <a:latin typeface="Source Sans Pro"/>
                <a:cs typeface="Source Sans Pro"/>
              </a:rPr>
              <a:t>What does your message need to include?</a:t>
            </a:r>
            <a:endParaRPr lang="en-US" sz="2000" b="1" dirty="0">
              <a:solidFill>
                <a:schemeClr val="bg1"/>
              </a:solidFill>
              <a:latin typeface="Source Sans Pro"/>
              <a:cs typeface="Source Sans Pro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57200" y="6310858"/>
            <a:ext cx="822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65C3DF"/>
                </a:solidFill>
                <a:latin typeface="Source Sans Pro Light"/>
                <a:cs typeface="Source Sans Pro Light"/>
              </a:rPr>
              <a:t>The Conundrum  |  Content and form  |  </a:t>
            </a:r>
            <a:r>
              <a:rPr lang="en-US" sz="2400" b="1" dirty="0" smtClean="0">
                <a:solidFill>
                  <a:schemeClr val="bg1"/>
                </a:solidFill>
                <a:latin typeface="Source Sans Pro Light"/>
                <a:cs typeface="Source Sans Pro Light"/>
              </a:rPr>
              <a:t>Audience</a:t>
            </a:r>
            <a:r>
              <a:rPr lang="en-US" sz="2400" b="1" dirty="0" smtClean="0">
                <a:solidFill>
                  <a:srgbClr val="65C3DF"/>
                </a:solidFill>
                <a:latin typeface="Source Sans Pro Light"/>
                <a:cs typeface="Source Sans Pro Light"/>
              </a:rPr>
              <a:t>  |  Practice</a:t>
            </a:r>
            <a:endParaRPr lang="en-US" sz="2400" b="1" dirty="0">
              <a:solidFill>
                <a:srgbClr val="65C3DF"/>
              </a:solidFill>
              <a:latin typeface="Source Sans Pro Light"/>
              <a:cs typeface="Source Sans Pro Light"/>
            </a:endParaRPr>
          </a:p>
        </p:txBody>
      </p:sp>
    </p:spTree>
    <p:extLst>
      <p:ext uri="{BB962C8B-B14F-4D97-AF65-F5344CB8AC3E}">
        <p14:creationId xmlns:p14="http://schemas.microsoft.com/office/powerpoint/2010/main" val="33946515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IllustratedGuidePhD-Matt-Might (dragged)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973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Tailoring core message to audience</a:t>
            </a:r>
            <a:endParaRPr lang="en-US" sz="3600" dirty="0"/>
          </a:p>
        </p:txBody>
      </p:sp>
      <p:pic>
        <p:nvPicPr>
          <p:cNvPr id="5" name="Picture 4" descr="Screen Shot 2015-04-16 at 21.53.3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833617"/>
            <a:ext cx="8217802" cy="4108901"/>
          </a:xfrm>
          <a:prstGeom prst="rect">
            <a:avLst/>
          </a:prstGeom>
        </p:spPr>
      </p:pic>
      <p:pic>
        <p:nvPicPr>
          <p:cNvPr id="4" name="Picture 3" descr="Screen Shot 2015-04-16 at 21.53.1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1575" y="1629662"/>
            <a:ext cx="5886931" cy="420160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457200" y="6310858"/>
            <a:ext cx="822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65C3DF"/>
                </a:solidFill>
                <a:latin typeface="Source Sans Pro Light"/>
                <a:cs typeface="Source Sans Pro Light"/>
              </a:rPr>
              <a:t>The Conundrum  |  Content and form  |  </a:t>
            </a:r>
            <a:r>
              <a:rPr lang="en-US" sz="2400" b="1" dirty="0" smtClean="0">
                <a:solidFill>
                  <a:schemeClr val="bg1"/>
                </a:solidFill>
                <a:latin typeface="Source Sans Pro Light"/>
                <a:cs typeface="Source Sans Pro Light"/>
              </a:rPr>
              <a:t>Audience</a:t>
            </a:r>
            <a:r>
              <a:rPr lang="en-US" sz="2400" b="1" dirty="0" smtClean="0">
                <a:solidFill>
                  <a:srgbClr val="65C3DF"/>
                </a:solidFill>
                <a:latin typeface="Source Sans Pro Light"/>
                <a:cs typeface="Source Sans Pro Light"/>
              </a:rPr>
              <a:t>  |  Practice</a:t>
            </a:r>
            <a:endParaRPr lang="en-US" sz="2400" b="1" dirty="0">
              <a:solidFill>
                <a:srgbClr val="65C3DF"/>
              </a:solidFill>
              <a:latin typeface="Source Sans Pro Light"/>
              <a:cs typeface="Source Sans Pro Light"/>
            </a:endParaRPr>
          </a:p>
        </p:txBody>
      </p:sp>
    </p:spTree>
    <p:extLst>
      <p:ext uri="{BB962C8B-B14F-4D97-AF65-F5344CB8AC3E}">
        <p14:creationId xmlns:p14="http://schemas.microsoft.com/office/powerpoint/2010/main" val="38749805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Translating essence to audience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57200" y="2020165"/>
            <a:ext cx="8229599" cy="830997"/>
          </a:xfrm>
          <a:prstGeom prst="rect">
            <a:avLst/>
          </a:prstGeom>
          <a:solidFill>
            <a:srgbClr val="FD902E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>
                <a:solidFill>
                  <a:schemeClr val="bg1"/>
                </a:solidFill>
                <a:latin typeface="Source Sans Pro"/>
                <a:cs typeface="Source Sans Pro"/>
              </a:rPr>
              <a:t>“Boiling down”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1" y="4536594"/>
            <a:ext cx="8229599" cy="830997"/>
          </a:xfrm>
          <a:prstGeom prst="rect">
            <a:avLst/>
          </a:prstGeom>
          <a:solidFill>
            <a:srgbClr val="FD902E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>
                <a:solidFill>
                  <a:schemeClr val="bg1"/>
                </a:solidFill>
                <a:latin typeface="Source Sans Pro"/>
                <a:cs typeface="Source Sans Pro"/>
              </a:rPr>
              <a:t>“Dumbing down”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365122" y="3188228"/>
            <a:ext cx="2502983" cy="1015663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 smtClean="0">
                <a:solidFill>
                  <a:schemeClr val="bg1"/>
                </a:solidFill>
                <a:latin typeface="Source Sans Pro"/>
                <a:cs typeface="Source Sans Pro"/>
              </a:rPr>
              <a:t>≠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57200" y="6310858"/>
            <a:ext cx="822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65C3DF"/>
                </a:solidFill>
                <a:latin typeface="Source Sans Pro Light"/>
                <a:cs typeface="Source Sans Pro Light"/>
              </a:rPr>
              <a:t>The Conundrum  |  Content and form  |  </a:t>
            </a:r>
            <a:r>
              <a:rPr lang="en-US" sz="2400" b="1" dirty="0" smtClean="0">
                <a:solidFill>
                  <a:schemeClr val="bg1"/>
                </a:solidFill>
                <a:latin typeface="Source Sans Pro Light"/>
                <a:cs typeface="Source Sans Pro Light"/>
              </a:rPr>
              <a:t>Audience</a:t>
            </a:r>
            <a:r>
              <a:rPr lang="en-US" sz="2400" b="1" dirty="0" smtClean="0">
                <a:solidFill>
                  <a:srgbClr val="65C3DF"/>
                </a:solidFill>
                <a:latin typeface="Source Sans Pro Light"/>
                <a:cs typeface="Source Sans Pro Light"/>
              </a:rPr>
              <a:t>  |  Practice</a:t>
            </a:r>
            <a:endParaRPr lang="en-US" sz="2400" b="1" dirty="0">
              <a:solidFill>
                <a:srgbClr val="65C3DF"/>
              </a:solidFill>
              <a:latin typeface="Source Sans Pro Light"/>
              <a:cs typeface="Source Sans Pro Light"/>
            </a:endParaRPr>
          </a:p>
        </p:txBody>
      </p:sp>
    </p:spTree>
    <p:extLst>
      <p:ext uri="{BB962C8B-B14F-4D97-AF65-F5344CB8AC3E}">
        <p14:creationId xmlns:p14="http://schemas.microsoft.com/office/powerpoint/2010/main" val="9193260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10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Translating essence to audience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57200" y="2020165"/>
            <a:ext cx="8229599" cy="830997"/>
          </a:xfrm>
          <a:prstGeom prst="rect">
            <a:avLst/>
          </a:prstGeom>
          <a:solidFill>
            <a:srgbClr val="FD902E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>
                <a:solidFill>
                  <a:schemeClr val="bg1"/>
                </a:solidFill>
                <a:latin typeface="Source Sans Pro"/>
                <a:cs typeface="Source Sans Pro"/>
              </a:rPr>
              <a:t>“Boiling down”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1" y="4508781"/>
            <a:ext cx="8229599" cy="1569660"/>
          </a:xfrm>
          <a:prstGeom prst="rect">
            <a:avLst/>
          </a:prstGeom>
          <a:solidFill>
            <a:srgbClr val="FD902E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>
                <a:solidFill>
                  <a:schemeClr val="bg1"/>
                </a:solidFill>
                <a:latin typeface="Source Sans Pro"/>
                <a:cs typeface="Source Sans Pro"/>
              </a:rPr>
              <a:t>Shaping story appropriate for audience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365122" y="3188228"/>
            <a:ext cx="2502983" cy="1015663"/>
          </a:xfrm>
          <a:prstGeom prst="rect">
            <a:avLst/>
          </a:prstGeom>
          <a:solidFill>
            <a:srgbClr val="15A53B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 smtClean="0">
                <a:solidFill>
                  <a:schemeClr val="bg1"/>
                </a:solidFill>
                <a:latin typeface="Source Sans Pro"/>
                <a:cs typeface="Source Sans Pro"/>
              </a:rPr>
              <a:t>=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6310858"/>
            <a:ext cx="822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65C3DF"/>
                </a:solidFill>
                <a:latin typeface="Source Sans Pro Light"/>
                <a:cs typeface="Source Sans Pro Light"/>
              </a:rPr>
              <a:t>The Conundrum  |  Content and form  |  </a:t>
            </a:r>
            <a:r>
              <a:rPr lang="en-US" sz="2400" b="1" dirty="0" smtClean="0">
                <a:solidFill>
                  <a:schemeClr val="bg1"/>
                </a:solidFill>
                <a:latin typeface="Source Sans Pro Light"/>
                <a:cs typeface="Source Sans Pro Light"/>
              </a:rPr>
              <a:t>Audience</a:t>
            </a:r>
            <a:r>
              <a:rPr lang="en-US" sz="2400" b="1" dirty="0" smtClean="0">
                <a:solidFill>
                  <a:srgbClr val="65C3DF"/>
                </a:solidFill>
                <a:latin typeface="Source Sans Pro Light"/>
                <a:cs typeface="Source Sans Pro Light"/>
              </a:rPr>
              <a:t>  |  Practice</a:t>
            </a:r>
            <a:endParaRPr lang="en-US" sz="2400" b="1" dirty="0">
              <a:solidFill>
                <a:srgbClr val="65C3DF"/>
              </a:solidFill>
              <a:latin typeface="Source Sans Pro Light"/>
              <a:cs typeface="Source Sans Pro Light"/>
            </a:endParaRPr>
          </a:p>
        </p:txBody>
      </p:sp>
    </p:spTree>
    <p:extLst>
      <p:ext uri="{BB962C8B-B14F-4D97-AF65-F5344CB8AC3E}">
        <p14:creationId xmlns:p14="http://schemas.microsoft.com/office/powerpoint/2010/main" val="18970550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6D9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2259035"/>
            <a:ext cx="9144000" cy="134141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5400" dirty="0" smtClean="0"/>
              <a:t>Practice time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38524699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459338"/>
            <a:ext cx="9144000" cy="958299"/>
          </a:xfrm>
        </p:spPr>
        <p:txBody>
          <a:bodyPr>
            <a:noAutofit/>
          </a:bodyPr>
          <a:lstStyle/>
          <a:p>
            <a:r>
              <a:rPr lang="en-US" dirty="0" smtClean="0"/>
              <a:t>Outline your content as a…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866911" y="1691338"/>
            <a:ext cx="3810097" cy="892552"/>
          </a:xfrm>
          <a:prstGeom prst="rect">
            <a:avLst/>
          </a:prstGeom>
          <a:solidFill>
            <a:srgbClr val="15A53B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chemeClr val="bg1"/>
                </a:solidFill>
                <a:latin typeface="Source Sans Pro"/>
                <a:cs typeface="Source Sans Pro"/>
              </a:rPr>
              <a:t>Purpose</a:t>
            </a:r>
            <a:r>
              <a:rPr lang="en-US" sz="4400" b="1" dirty="0" smtClean="0">
                <a:solidFill>
                  <a:schemeClr val="bg1"/>
                </a:solidFill>
                <a:latin typeface="Source Sans Pro"/>
                <a:cs typeface="Source Sans Pro"/>
              </a:rPr>
              <a:t/>
            </a:r>
            <a:br>
              <a:rPr lang="en-US" sz="4400" b="1" dirty="0" smtClean="0">
                <a:solidFill>
                  <a:schemeClr val="bg1"/>
                </a:solidFill>
                <a:latin typeface="Source Sans Pro"/>
                <a:cs typeface="Source Sans Pro"/>
              </a:rPr>
            </a:br>
            <a:r>
              <a:rPr lang="en-US" sz="2000" b="1" dirty="0" smtClean="0">
                <a:solidFill>
                  <a:schemeClr val="bg1"/>
                </a:solidFill>
                <a:latin typeface="Source Sans Pro"/>
                <a:cs typeface="Source Sans Pro"/>
              </a:rPr>
              <a:t>What are you trying to say?</a:t>
            </a:r>
            <a:endParaRPr lang="en-US" sz="2000" b="1" dirty="0">
              <a:solidFill>
                <a:schemeClr val="bg1"/>
              </a:solidFill>
              <a:latin typeface="Source Sans Pro"/>
              <a:cs typeface="Source Sans Pro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866911" y="2694135"/>
            <a:ext cx="3810097" cy="2123658"/>
          </a:xfrm>
          <a:prstGeom prst="rect">
            <a:avLst/>
          </a:prstGeom>
          <a:solidFill>
            <a:srgbClr val="15A53B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chemeClr val="bg1"/>
                </a:solidFill>
                <a:latin typeface="Source Sans Pro"/>
                <a:cs typeface="Source Sans Pro"/>
              </a:rPr>
              <a:t>Audience</a:t>
            </a:r>
            <a:r>
              <a:rPr lang="en-US" sz="4400" b="1" dirty="0" smtClean="0">
                <a:solidFill>
                  <a:schemeClr val="bg1"/>
                </a:solidFill>
                <a:latin typeface="Source Sans Pro"/>
                <a:cs typeface="Source Sans Pro"/>
              </a:rPr>
              <a:t/>
            </a:r>
            <a:br>
              <a:rPr lang="en-US" sz="4400" b="1" dirty="0" smtClean="0">
                <a:solidFill>
                  <a:schemeClr val="bg1"/>
                </a:solidFill>
                <a:latin typeface="Source Sans Pro"/>
                <a:cs typeface="Source Sans Pro"/>
              </a:rPr>
            </a:br>
            <a:r>
              <a:rPr lang="en-US" sz="2000" b="1" dirty="0" smtClean="0">
                <a:solidFill>
                  <a:schemeClr val="bg1"/>
                </a:solidFill>
                <a:latin typeface="Source Sans Pro"/>
                <a:cs typeface="Source Sans Pro"/>
              </a:rPr>
              <a:t>Who is your audience? </a:t>
            </a:r>
          </a:p>
          <a:p>
            <a:pPr algn="ctr"/>
            <a:r>
              <a:rPr lang="en-US" sz="2000" b="1" dirty="0" smtClean="0">
                <a:solidFill>
                  <a:schemeClr val="bg1"/>
                </a:solidFill>
                <a:latin typeface="Source Sans Pro"/>
                <a:cs typeface="Source Sans Pro"/>
              </a:rPr>
              <a:t>What do they know already? What do they want to know? What do you want them to know? </a:t>
            </a:r>
            <a:endParaRPr lang="en-US" sz="2000" b="1" dirty="0">
              <a:solidFill>
                <a:schemeClr val="bg1"/>
              </a:solidFill>
              <a:latin typeface="Source Sans Pro"/>
              <a:cs typeface="Source Sans Pro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866911" y="4928039"/>
            <a:ext cx="3810097" cy="1200329"/>
          </a:xfrm>
          <a:prstGeom prst="rect">
            <a:avLst/>
          </a:prstGeom>
          <a:solidFill>
            <a:srgbClr val="15A53B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chemeClr val="bg1"/>
                </a:solidFill>
                <a:latin typeface="Source Sans Pro"/>
                <a:cs typeface="Source Sans Pro"/>
              </a:rPr>
              <a:t>Information</a:t>
            </a:r>
            <a:r>
              <a:rPr lang="en-US" sz="4400" b="1" dirty="0" smtClean="0">
                <a:solidFill>
                  <a:schemeClr val="bg1"/>
                </a:solidFill>
                <a:latin typeface="Source Sans Pro"/>
                <a:cs typeface="Source Sans Pro"/>
              </a:rPr>
              <a:t/>
            </a:r>
            <a:br>
              <a:rPr lang="en-US" sz="4400" b="1" dirty="0" smtClean="0">
                <a:solidFill>
                  <a:schemeClr val="bg1"/>
                </a:solidFill>
                <a:latin typeface="Source Sans Pro"/>
                <a:cs typeface="Source Sans Pro"/>
              </a:rPr>
            </a:br>
            <a:r>
              <a:rPr lang="en-US" sz="2000" b="1" dirty="0" smtClean="0">
                <a:solidFill>
                  <a:schemeClr val="bg1"/>
                </a:solidFill>
                <a:latin typeface="Source Sans Pro"/>
                <a:cs typeface="Source Sans Pro"/>
              </a:rPr>
              <a:t>What does your message need to include?</a:t>
            </a:r>
            <a:endParaRPr lang="en-US" sz="2000" b="1" dirty="0">
              <a:solidFill>
                <a:schemeClr val="bg1"/>
              </a:solidFill>
              <a:latin typeface="Source Sans Pro"/>
              <a:cs typeface="Source Sans Pro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47409" y="1691338"/>
            <a:ext cx="4057961" cy="769441"/>
          </a:xfrm>
          <a:prstGeom prst="rect">
            <a:avLst/>
          </a:prstGeom>
          <a:solidFill>
            <a:srgbClr val="FD902E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 smtClean="0">
                <a:solidFill>
                  <a:schemeClr val="bg1"/>
                </a:solidFill>
                <a:latin typeface="Source Sans Pro"/>
                <a:cs typeface="Source Sans Pro"/>
              </a:rPr>
              <a:t>60-minute talk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47409" y="2607952"/>
            <a:ext cx="4057961" cy="769441"/>
          </a:xfrm>
          <a:prstGeom prst="rect">
            <a:avLst/>
          </a:prstGeom>
          <a:solidFill>
            <a:srgbClr val="FD902E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 smtClean="0">
                <a:solidFill>
                  <a:schemeClr val="bg1"/>
                </a:solidFill>
                <a:latin typeface="Source Sans Pro"/>
                <a:cs typeface="Source Sans Pro"/>
              </a:rPr>
              <a:t>12-minute talk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47409" y="4441181"/>
            <a:ext cx="4057961" cy="769441"/>
          </a:xfrm>
          <a:prstGeom prst="rect">
            <a:avLst/>
          </a:prstGeom>
          <a:solidFill>
            <a:srgbClr val="FD902E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 smtClean="0">
                <a:solidFill>
                  <a:schemeClr val="bg1"/>
                </a:solidFill>
                <a:latin typeface="Source Sans Pro"/>
                <a:cs typeface="Source Sans Pro"/>
              </a:rPr>
              <a:t>Op-ed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47409" y="5357796"/>
            <a:ext cx="4057961" cy="769441"/>
          </a:xfrm>
          <a:prstGeom prst="rect">
            <a:avLst/>
          </a:prstGeom>
          <a:solidFill>
            <a:srgbClr val="FD902E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 smtClean="0">
                <a:solidFill>
                  <a:schemeClr val="bg1"/>
                </a:solidFill>
                <a:latin typeface="Source Sans Pro"/>
                <a:cs typeface="Source Sans Pro"/>
              </a:rPr>
              <a:t>Tweet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47409" y="3524566"/>
            <a:ext cx="4057961" cy="769441"/>
          </a:xfrm>
          <a:prstGeom prst="rect">
            <a:avLst/>
          </a:prstGeom>
          <a:solidFill>
            <a:srgbClr val="FD902E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 smtClean="0">
                <a:solidFill>
                  <a:schemeClr val="bg1"/>
                </a:solidFill>
                <a:latin typeface="Source Sans Pro"/>
                <a:cs typeface="Source Sans Pro"/>
              </a:rPr>
              <a:t>Policy brief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57200" y="6310858"/>
            <a:ext cx="822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65C3DF"/>
                </a:solidFill>
                <a:latin typeface="Source Sans Pro Light"/>
                <a:cs typeface="Source Sans Pro Light"/>
              </a:rPr>
              <a:t>The Conundrum  |  Content and form  |  Audience  |  </a:t>
            </a:r>
            <a:r>
              <a:rPr lang="en-US" sz="2400" b="1" dirty="0" smtClean="0">
                <a:solidFill>
                  <a:schemeClr val="bg1"/>
                </a:solidFill>
                <a:latin typeface="Source Sans Pro Light"/>
                <a:cs typeface="Source Sans Pro Light"/>
              </a:rPr>
              <a:t>Practice</a:t>
            </a:r>
            <a:endParaRPr lang="en-US" sz="2400" b="1" dirty="0">
              <a:solidFill>
                <a:schemeClr val="bg1"/>
              </a:solidFill>
              <a:latin typeface="Source Sans Pro Light"/>
              <a:cs typeface="Source Sans Pro Light"/>
            </a:endParaRPr>
          </a:p>
        </p:txBody>
      </p:sp>
    </p:spTree>
    <p:extLst>
      <p:ext uri="{BB962C8B-B14F-4D97-AF65-F5344CB8AC3E}">
        <p14:creationId xmlns:p14="http://schemas.microsoft.com/office/powerpoint/2010/main" val="23237217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6D9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2259035"/>
            <a:ext cx="9144000" cy="134141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5400" dirty="0" smtClean="0"/>
              <a:t>Conclusion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17226005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Storytelling is hard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344772" y="1812096"/>
            <a:ext cx="4433084" cy="1323439"/>
          </a:xfrm>
          <a:prstGeom prst="rect">
            <a:avLst/>
          </a:prstGeom>
          <a:solidFill>
            <a:srgbClr val="FD902E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solidFill>
                  <a:schemeClr val="bg1"/>
                </a:solidFill>
                <a:latin typeface="Source Sans Pro"/>
                <a:cs typeface="Source Sans Pro"/>
              </a:rPr>
              <a:t>Nuance &amp; Complication</a:t>
            </a:r>
            <a:endParaRPr lang="en-US" sz="4000" b="1" dirty="0">
              <a:solidFill>
                <a:schemeClr val="bg1"/>
              </a:solidFill>
              <a:latin typeface="Source Sans Pro"/>
              <a:cs typeface="Source Sans Pro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344772" y="3470347"/>
            <a:ext cx="4433084" cy="1323439"/>
          </a:xfrm>
          <a:prstGeom prst="rect">
            <a:avLst/>
          </a:prstGeom>
          <a:solidFill>
            <a:srgbClr val="15A53B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solidFill>
                  <a:schemeClr val="bg1"/>
                </a:solidFill>
                <a:latin typeface="Source Sans Pro"/>
                <a:cs typeface="Source Sans Pro"/>
              </a:rPr>
              <a:t>Comprehension &amp; Memorability</a:t>
            </a:r>
            <a:endParaRPr lang="en-US" sz="4000" b="1" dirty="0">
              <a:solidFill>
                <a:schemeClr val="bg1"/>
              </a:solidFill>
              <a:latin typeface="Source Sans Pro"/>
              <a:cs typeface="Source Sans Pro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344772" y="5189185"/>
            <a:ext cx="4433084" cy="70788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solidFill>
                  <a:schemeClr val="bg1"/>
                </a:solidFill>
                <a:latin typeface="Source Sans Pro"/>
                <a:cs typeface="Source Sans Pro"/>
              </a:rPr>
              <a:t>It’s easy to be lazy</a:t>
            </a:r>
            <a:endParaRPr lang="en-US" sz="4000" b="1" dirty="0">
              <a:solidFill>
                <a:schemeClr val="bg1"/>
              </a:solidFill>
              <a:latin typeface="Source Sans Pro"/>
              <a:cs typeface="Source Sans Pro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200" y="6310858"/>
            <a:ext cx="822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65C3DF"/>
                </a:solidFill>
                <a:latin typeface="Source Sans Pro Light"/>
                <a:cs typeface="Source Sans Pro Light"/>
              </a:rPr>
              <a:t>The Conundrum  |  Content and form  |  Audience  |  Practice</a:t>
            </a:r>
            <a:endParaRPr lang="en-US" sz="2400" b="1" dirty="0">
              <a:solidFill>
                <a:srgbClr val="65C3DF"/>
              </a:solidFill>
              <a:latin typeface="Source Sans Pro Light"/>
              <a:cs typeface="Source Sans Pro Light"/>
            </a:endParaRPr>
          </a:p>
        </p:txBody>
      </p:sp>
    </p:spTree>
    <p:extLst>
      <p:ext uri="{BB962C8B-B14F-4D97-AF65-F5344CB8AC3E}">
        <p14:creationId xmlns:p14="http://schemas.microsoft.com/office/powerpoint/2010/main" val="20553024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6D9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849561"/>
            <a:ext cx="9144000" cy="216036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5400" dirty="0" smtClean="0"/>
              <a:t>Go forth and tell amazing stories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10968183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IllustratedGuidePhD-Matt-Might (dragged)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2284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IllustratedGuidePhD-Matt-Might (dragged)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2167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IllustratedGuidePhD-Matt-Might (dragged)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2447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IllustratedGuidePhD-Matt-Might (dragged)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2804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IllustratedGuidePhD-Matt-Might (dragged)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7320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1080</TotalTime>
  <Words>950</Words>
  <Application>Microsoft Macintosh PowerPoint</Application>
  <PresentationFormat>On-screen Show (4:3)</PresentationFormat>
  <Paragraphs>183</Paragraphs>
  <Slides>47</Slides>
  <Notes>35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47</vt:i4>
      </vt:variant>
    </vt:vector>
  </HeadingPairs>
  <TitlesOfParts>
    <vt:vector size="49" baseType="lpstr">
      <vt:lpstr>Office Theme</vt:lpstr>
      <vt:lpstr>2_Office Theme</vt:lpstr>
      <vt:lpstr>Telling Stories  with Data</vt:lpstr>
      <vt:lpstr>PowerPoint Presentation</vt:lpstr>
      <vt:lpstr>The Conundrum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Conundrum</vt:lpstr>
      <vt:lpstr>The biggest mistakes in presenting data  (or anything)</vt:lpstr>
      <vt:lpstr>Content and form</vt:lpstr>
      <vt:lpstr>Artistic and rhetorical criticism</vt:lpstr>
      <vt:lpstr>PowerPoint Presentation</vt:lpstr>
      <vt:lpstr>PowerPoint Presentation</vt:lpstr>
      <vt:lpstr>PowerPoint Presentation</vt:lpstr>
      <vt:lpstr>Your own research</vt:lpstr>
      <vt:lpstr>Your own research</vt:lpstr>
      <vt:lpstr>Framing your content</vt:lpstr>
      <vt:lpstr>PowerPoint Presentation</vt:lpstr>
      <vt:lpstr>PowerPoint Presentation</vt:lpstr>
      <vt:lpstr>Why stories?</vt:lpstr>
      <vt:lpstr>What makes stories great?</vt:lpstr>
      <vt:lpstr>PowerPoint Presentation</vt:lpstr>
      <vt:lpstr>Narrative structures</vt:lpstr>
      <vt:lpstr>Speech structures</vt:lpstr>
      <vt:lpstr>PowerPoint Presentation</vt:lpstr>
      <vt:lpstr>Mixing genres</vt:lpstr>
      <vt:lpstr>PowerPoint Presentation</vt:lpstr>
      <vt:lpstr>PowerPoint Presentation</vt:lpstr>
      <vt:lpstr>Why do we do this?</vt:lpstr>
      <vt:lpstr>Know thine audience</vt:lpstr>
      <vt:lpstr>Ask these questions all the time</vt:lpstr>
      <vt:lpstr>Tailoring core message to audience</vt:lpstr>
      <vt:lpstr>Translating essence to audience</vt:lpstr>
      <vt:lpstr>Translating essence to audience</vt:lpstr>
      <vt:lpstr>Practice time</vt:lpstr>
      <vt:lpstr>Outline your content as a…</vt:lpstr>
      <vt:lpstr>Conclusion</vt:lpstr>
      <vt:lpstr>Storytelling is hard</vt:lpstr>
      <vt:lpstr>Go forth and tell amazing stories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Andrew Heiss</dc:creator>
  <cp:lastModifiedBy>Andrew Heiss</cp:lastModifiedBy>
  <cp:revision>82</cp:revision>
  <dcterms:created xsi:type="dcterms:W3CDTF">2013-09-12T01:01:55Z</dcterms:created>
  <dcterms:modified xsi:type="dcterms:W3CDTF">2015-04-17T14:32:41Z</dcterms:modified>
</cp:coreProperties>
</file>